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5" r:id="rId2"/>
    <p:sldMasterId id="2147483667" r:id="rId3"/>
  </p:sldMasterIdLst>
  <p:notesMasterIdLst>
    <p:notesMasterId r:id="rId6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2" r:id="rId57"/>
    <p:sldId id="378" r:id="rId58"/>
    <p:sldId id="413" r:id="rId59"/>
    <p:sldId id="414" r:id="rId60"/>
    <p:sldId id="409" r:id="rId61"/>
    <p:sldId id="410" r:id="rId62"/>
    <p:sldId id="411" r:id="rId63"/>
    <p:sldId id="412" r:id="rId64"/>
    <p:sldId id="331" r:id="rId65"/>
    <p:sldId id="447" r:id="rId66"/>
    <p:sldId id="310" r:id="rId67"/>
    <p:sldId id="311" r:id="rId68"/>
  </p:sldIdLst>
  <p:sldSz cx="9144000" cy="5143500" type="screen16x9"/>
  <p:notesSz cx="6858000" cy="9144000"/>
  <p:embeddedFontLst>
    <p:embeddedFont>
      <p:font typeface="Barlow" panose="00000500000000000000" pitchFamily="2" charset="0"/>
      <p:regular r:id="rId70"/>
      <p:bold r:id="rId71"/>
      <p:italic r:id="rId72"/>
      <p:boldItalic r:id="rId73"/>
    </p:embeddedFont>
    <p:embeddedFont>
      <p:font typeface="Barlow Light" panose="00000400000000000000" pitchFamily="2" charset="0"/>
      <p:regular r:id="rId74"/>
      <p:bold r:id="rId75"/>
      <p:italic r:id="rId76"/>
      <p:boldItalic r:id="rId77"/>
    </p:embeddedFont>
    <p:embeddedFont>
      <p:font typeface="Calibri" panose="020F0502020204030204" pitchFamily="34" charset="0"/>
      <p:regular r:id="rId78"/>
      <p:bold r:id="rId79"/>
      <p:italic r:id="rId80"/>
      <p:boldItalic r:id="rId81"/>
    </p:embeddedFont>
    <p:embeddedFont>
      <p:font typeface="Proxima Nova Semibold" panose="020B0604020202020204" charset="0"/>
      <p:regular r:id="rId82"/>
      <p:bold r:id="rId83"/>
      <p:boldItalic r:id="rId84"/>
    </p:embeddedFont>
    <p:embeddedFont>
      <p:font typeface="Raleway" pitchFamily="2" charset="0"/>
      <p:regular r:id="rId85"/>
      <p:bold r:id="rId86"/>
      <p:italic r:id="rId87"/>
      <p:boldItalic r:id="rId88"/>
    </p:embeddedFont>
    <p:embeddedFont>
      <p:font typeface="Raleway Medium" pitchFamily="2" charset="0"/>
      <p:regular r:id="rId89"/>
      <p:bold r:id="rId90"/>
      <p:italic r:id="rId91"/>
      <p:boldItalic r:id="rId92"/>
    </p:embeddedFont>
    <p:embeddedFont>
      <p:font typeface="Raleway SemiBold" pitchFamily="2" charset="0"/>
      <p:regular r:id="rId93"/>
      <p:bold r:id="rId94"/>
      <p:italic r:id="rId95"/>
      <p:boldItalic r:id="rId96"/>
    </p:embeddedFont>
    <p:embeddedFont>
      <p:font typeface="Raleway Thin" pitchFamily="2" charset="0"/>
      <p:regular r:id="rId97"/>
      <p: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0" roundtripDataSignature="AMtx7mjQEdfJmjVG3oJxfLP5eeStnNki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FF6398-4EB6-491C-B821-1C0F59C1A42D}">
  <a:tblStyle styleId="{D7FF6398-4EB6-491C-B821-1C0F59C1A42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814" autoAdjust="0"/>
  </p:normalViewPr>
  <p:slideViewPr>
    <p:cSldViewPr snapToGrid="0">
      <p:cViewPr varScale="1">
        <p:scale>
          <a:sx n="162" d="100"/>
          <a:sy n="162" d="100"/>
        </p:scale>
        <p:origin x="114"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5.fntdata"/><Relationship Id="rId79" Type="http://schemas.openxmlformats.org/officeDocument/2006/relationships/font" Target="fonts/font10.fntdata"/><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7.fntdata"/><Relationship Id="rId97" Type="http://schemas.openxmlformats.org/officeDocument/2006/relationships/font" Target="fonts/font28.fntdata"/><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8.fntdata"/><Relationship Id="rId61" Type="http://schemas.openxmlformats.org/officeDocument/2006/relationships/slide" Target="slides/slide58.xml"/><Relationship Id="rId82" Type="http://schemas.openxmlformats.org/officeDocument/2006/relationships/font" Target="fonts/font1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font" Target="fonts/font29.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lassic.csunplugged.org/wp-content/uploads/2014/12/unplugged-06-searching_algorithms.pdf"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time_continue=1&amp;v=cDA3_5982h8&amp;feature=emb_lo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100">
                <a:solidFill>
                  <a:srgbClr val="231F20"/>
                </a:solidFill>
                <a:highlight>
                  <a:srgbClr val="F1F1F1"/>
                </a:highlight>
              </a:rPr>
              <a:t>Computational thinking allows us to take a complex problem, understand what the problem is and develop possible solutions. We can then present these solutions in a way that a computer, a human, or both, can understand.</a:t>
            </a:r>
            <a:endParaRPr/>
          </a:p>
          <a:p>
            <a:pPr marL="0" lvl="0" indent="0" algn="l" rtl="0">
              <a:lnSpc>
                <a:spcPct val="115000"/>
              </a:lnSpc>
              <a:spcBef>
                <a:spcPts val="0"/>
              </a:spcBef>
              <a:spcAft>
                <a:spcPts val="0"/>
              </a:spcAft>
              <a:buClr>
                <a:schemeClr val="dk1"/>
              </a:buClr>
              <a:buSzPts val="1100"/>
              <a:buFont typeface="Arial"/>
              <a:buNone/>
            </a:pPr>
            <a:r>
              <a:rPr lang="tr-TR">
                <a:solidFill>
                  <a:srgbClr val="231F20"/>
                </a:solidFill>
              </a:rPr>
              <a:t>There are four key techniques (cornerstones) to computational thinking:</a:t>
            </a:r>
            <a:endParaRPr/>
          </a:p>
          <a:p>
            <a:pPr marL="609600" lvl="0" indent="-298450" algn="l" rtl="0">
              <a:lnSpc>
                <a:spcPct val="115000"/>
              </a:lnSpc>
              <a:spcBef>
                <a:spcPts val="1200"/>
              </a:spcBef>
              <a:spcAft>
                <a:spcPts val="0"/>
              </a:spcAft>
              <a:buClr>
                <a:srgbClr val="231F20"/>
              </a:buClr>
              <a:buSzPts val="1100"/>
              <a:buChar char="●"/>
            </a:pPr>
            <a:r>
              <a:rPr lang="tr-TR" b="1" u="sng">
                <a:solidFill>
                  <a:srgbClr val="231F20"/>
                </a:solidFill>
              </a:rPr>
              <a:t>decomposition</a:t>
            </a:r>
            <a:r>
              <a:rPr lang="tr-TR">
                <a:solidFill>
                  <a:srgbClr val="231F20"/>
                </a:solidFill>
              </a:rPr>
              <a:t> - breaking down a complex problem or system into smaller, more manageable parts</a:t>
            </a:r>
            <a:endParaRPr/>
          </a:p>
          <a:p>
            <a:pPr marL="609600" lvl="0" indent="-298450" algn="l" rtl="0">
              <a:lnSpc>
                <a:spcPct val="115000"/>
              </a:lnSpc>
              <a:spcBef>
                <a:spcPts val="0"/>
              </a:spcBef>
              <a:spcAft>
                <a:spcPts val="0"/>
              </a:spcAft>
              <a:buClr>
                <a:srgbClr val="231F20"/>
              </a:buClr>
              <a:buSzPts val="1100"/>
              <a:buChar char="●"/>
            </a:pPr>
            <a:r>
              <a:rPr lang="tr-TR" b="1" u="sng">
                <a:solidFill>
                  <a:srgbClr val="231F20"/>
                </a:solidFill>
              </a:rPr>
              <a:t>pattern recognition</a:t>
            </a:r>
            <a:r>
              <a:rPr lang="tr-TR">
                <a:solidFill>
                  <a:srgbClr val="231F20"/>
                </a:solidFill>
              </a:rPr>
              <a:t> – looking for similarities among and within problems</a:t>
            </a:r>
            <a:endParaRPr/>
          </a:p>
          <a:p>
            <a:pPr marL="609600" lvl="0" indent="-298450" algn="l" rtl="0">
              <a:lnSpc>
                <a:spcPct val="115000"/>
              </a:lnSpc>
              <a:spcBef>
                <a:spcPts val="0"/>
              </a:spcBef>
              <a:spcAft>
                <a:spcPts val="0"/>
              </a:spcAft>
              <a:buClr>
                <a:srgbClr val="231F20"/>
              </a:buClr>
              <a:buSzPts val="1100"/>
              <a:buChar char="●"/>
            </a:pPr>
            <a:r>
              <a:rPr lang="tr-TR" b="1" u="sng">
                <a:solidFill>
                  <a:srgbClr val="231F20"/>
                </a:solidFill>
              </a:rPr>
              <a:t>abstraction</a:t>
            </a:r>
            <a:r>
              <a:rPr lang="tr-TR">
                <a:solidFill>
                  <a:srgbClr val="231F20"/>
                </a:solidFill>
              </a:rPr>
              <a:t> – focusing on the important information only, ignoring irrelevant detail</a:t>
            </a:r>
            <a:endParaRPr/>
          </a:p>
          <a:p>
            <a:pPr marL="609600" lvl="0" indent="-298450" algn="l" rtl="0">
              <a:lnSpc>
                <a:spcPct val="115000"/>
              </a:lnSpc>
              <a:spcBef>
                <a:spcPts val="0"/>
              </a:spcBef>
              <a:spcAft>
                <a:spcPts val="0"/>
              </a:spcAft>
              <a:buClr>
                <a:srgbClr val="231F20"/>
              </a:buClr>
              <a:buSzPts val="1100"/>
              <a:buChar char="●"/>
            </a:pPr>
            <a:r>
              <a:rPr lang="tr-TR" b="1" u="sng">
                <a:solidFill>
                  <a:srgbClr val="231F20"/>
                </a:solidFill>
              </a:rPr>
              <a:t>algorithms</a:t>
            </a:r>
            <a:r>
              <a:rPr lang="tr-TR">
                <a:solidFill>
                  <a:srgbClr val="231F20"/>
                </a:solidFill>
              </a:rPr>
              <a:t> - developing a step-by-step solution to the problem, or the rules to follow to solve the problem</a:t>
            </a:r>
            <a:endParaRPr/>
          </a:p>
          <a:p>
            <a:pPr marL="0" lvl="0" indent="0" algn="l" rtl="0">
              <a:lnSpc>
                <a:spcPct val="100000"/>
              </a:lnSpc>
              <a:spcBef>
                <a:spcPts val="3000"/>
              </a:spcBef>
              <a:spcAft>
                <a:spcPts val="0"/>
              </a:spcAft>
              <a:buSzPts val="1400"/>
              <a:buNone/>
            </a:pPr>
            <a:endParaRPr sz="1100">
              <a:solidFill>
                <a:srgbClr val="231F20"/>
              </a:solidFill>
              <a:highlight>
                <a:srgbClr val="F1F1F1"/>
              </a:highlight>
            </a:endParaRPr>
          </a:p>
          <a:p>
            <a:pPr marL="0" lvl="0" indent="0" algn="l" rtl="0">
              <a:lnSpc>
                <a:spcPct val="100000"/>
              </a:lnSpc>
              <a:spcBef>
                <a:spcPts val="0"/>
              </a:spcBef>
              <a:spcAft>
                <a:spcPts val="0"/>
              </a:spcAft>
              <a:buSzPts val="1400"/>
              <a:buNone/>
            </a:pPr>
            <a:endParaRPr sz="1100">
              <a:solidFill>
                <a:srgbClr val="231F20"/>
              </a:solidFill>
              <a:highlight>
                <a:srgbClr val="F1F1F1"/>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 this part computational thinking as a whole should be explained briefly to the students. Topic of how to explain/ program a solution into a computer can be discussed with the students.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After the discussion in the previous slide, ideas shared should be connected to programming. The fact that programming is not much of a thing without computational should be emphasized. Also students should be reminded that developing software, or writing any kind of piece of code that is expected to be usefull, at its heart, is a matter of problem solving.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457200" lvl="0" indent="-298450" algn="l" rtl="0">
              <a:lnSpc>
                <a:spcPct val="115000"/>
              </a:lnSpc>
              <a:spcBef>
                <a:spcPts val="0"/>
              </a:spcBef>
              <a:spcAft>
                <a:spcPts val="0"/>
              </a:spcAft>
              <a:buClr>
                <a:srgbClr val="212529"/>
              </a:buClr>
              <a:buSzPts val="1100"/>
              <a:buChar char="●"/>
            </a:pPr>
            <a:r>
              <a:rPr lang="tr-TR">
                <a:solidFill>
                  <a:srgbClr val="212529"/>
                </a:solidFill>
                <a:highlight>
                  <a:srgbClr val="FFFFFF"/>
                </a:highlight>
              </a:rPr>
              <a:t>Programming is much like bricklaying: you need to know a little bit about it to be able to build something, and master artisans can have long and detailed conversations about pointing and the relative advantages of variations on herringbone layouts, but fundamentally a wall is a wall.</a:t>
            </a:r>
            <a:endParaRPr/>
          </a:p>
          <a:p>
            <a:pPr marL="457200" lvl="0" indent="-298450" algn="l" rtl="0">
              <a:lnSpc>
                <a:spcPct val="115000"/>
              </a:lnSpc>
              <a:spcBef>
                <a:spcPts val="0"/>
              </a:spcBef>
              <a:spcAft>
                <a:spcPts val="0"/>
              </a:spcAft>
              <a:buClr>
                <a:srgbClr val="212529"/>
              </a:buClr>
              <a:buSzPts val="1100"/>
              <a:buChar char="●"/>
            </a:pPr>
            <a:r>
              <a:rPr lang="tr-TR">
                <a:solidFill>
                  <a:srgbClr val="212529"/>
                </a:solidFill>
                <a:highlight>
                  <a:srgbClr val="FFFFFF"/>
                </a:highlight>
              </a:rPr>
              <a:t>Bricklaying isn't that interesting: architecture is interesting. Just as architecture is about understanding people's requirements and seeing how a particularly shaped pile of bricks could address them, computational thinking is about understanding a problem and seeing how a particularly shaped pile of program statements could address it.</a:t>
            </a:r>
            <a:endParaRPr/>
          </a:p>
          <a:p>
            <a:pPr marL="0" lvl="0" indent="0" algn="l" rtl="0">
              <a:lnSpc>
                <a:spcPct val="100000"/>
              </a:lnSpc>
              <a:spcBef>
                <a:spcPts val="1200"/>
              </a:spcBef>
              <a:spcAft>
                <a:spcPts val="0"/>
              </a:spcAft>
              <a:buSzPts val="1400"/>
              <a:buNone/>
            </a:pPr>
            <a:endParaRPr/>
          </a:p>
          <a:p>
            <a:pPr marL="0" lvl="0" indent="0" algn="l" rtl="0">
              <a:lnSpc>
                <a:spcPct val="100000"/>
              </a:lnSpc>
              <a:spcBef>
                <a:spcPts val="120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r>
              <a:rPr lang="tr-TR"/>
              <a:t>In the discussion parts students are expected to contribute with their ideas and predictions about the introduced topic.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rgbClr val="212529"/>
                </a:solidFill>
                <a:highlight>
                  <a:srgbClr val="FFFFFF"/>
                </a:highlight>
              </a:rPr>
              <a:t>Breaking down data, processes, or problems into smaller, manageable parts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solidFill>
                  <a:srgbClr val="212529"/>
                </a:solidFill>
                <a:highlight>
                  <a:srgbClr val="FFFFFF"/>
                </a:highlight>
              </a:rPr>
              <a:t>Decomposition is used for more than just project planning. It’s handy in understanding complex concepts, ones that are too big or cumbersome to pin down. When a concept is decomposed, the study of its constituent parts can offer novel ways to approach the subject. You can optimize processes, streamline designs or even come up with totally new ideas.</a:t>
            </a:r>
            <a:endParaRPr>
              <a:solidFill>
                <a:srgbClr val="212529"/>
              </a:solidFill>
              <a:highlight>
                <a:srgbClr val="FFFFFF"/>
              </a:highlight>
            </a:endParaRPr>
          </a:p>
          <a:p>
            <a:pPr marL="0" lvl="0" indent="0" algn="l" rtl="0">
              <a:lnSpc>
                <a:spcPct val="100000"/>
              </a:lnSpc>
              <a:spcBef>
                <a:spcPts val="0"/>
              </a:spcBef>
              <a:spcAft>
                <a:spcPts val="0"/>
              </a:spcAft>
              <a:buSzPts val="1400"/>
              <a:buNone/>
            </a:pPr>
            <a:endParaRPr>
              <a:solidFill>
                <a:srgbClr val="212529"/>
              </a:solidFill>
              <a:highlight>
                <a:srgbClr val="FFFFFF"/>
              </a:highlight>
            </a:endParaRPr>
          </a:p>
          <a:p>
            <a:pPr marL="0" lvl="0" indent="0" algn="l" rtl="0">
              <a:lnSpc>
                <a:spcPct val="100000"/>
              </a:lnSpc>
              <a:spcBef>
                <a:spcPts val="0"/>
              </a:spcBef>
              <a:spcAft>
                <a:spcPts val="0"/>
              </a:spcAft>
              <a:buSzPts val="1400"/>
              <a:buNone/>
            </a:pPr>
            <a:r>
              <a:rPr lang="tr-TR">
                <a:solidFill>
                  <a:srgbClr val="212529"/>
                </a:solidFill>
                <a:highlight>
                  <a:srgbClr val="FFFFFF"/>
                </a:highlight>
              </a:rPr>
              <a:t>If a problem is not decomposed, it is much harder to solve. Dealing with many different stages all at once is much more difficult than breaking a problem down into a number of smaller problems and solving each one, one at a time. Breaking the problem down into smaller parts means that each smaller problem can be examined in more detail.</a:t>
            </a:r>
            <a:endParaRPr>
              <a:solidFill>
                <a:srgbClr val="212529"/>
              </a:solidFill>
              <a:highlight>
                <a:srgbClr val="FFFFFF"/>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After the teacher briefly explains what decomposition students will try to give examples on applications of decomposition. Teacher can help them by starting with the first example or by asking questions like ‘What kind of tasks do you do on a daily basis’’ and after getting the answer teacher can ask the student if they can decompose that particular problem into smaller ones.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dirty="0" err="1">
                <a:solidFill>
                  <a:srgbClr val="212529"/>
                </a:solidFill>
                <a:highlight>
                  <a:srgbClr val="FFFFFF"/>
                </a:highlight>
              </a:rPr>
              <a:t>The</a:t>
            </a:r>
            <a:r>
              <a:rPr lang="tr-TR" sz="1450" dirty="0">
                <a:solidFill>
                  <a:srgbClr val="212529"/>
                </a:solidFill>
                <a:highlight>
                  <a:srgbClr val="FFFFFF"/>
                </a:highlight>
              </a:rPr>
              <a:t> </a:t>
            </a:r>
            <a:r>
              <a:rPr lang="tr-TR" sz="1450" dirty="0" err="1">
                <a:solidFill>
                  <a:srgbClr val="212529"/>
                </a:solidFill>
                <a:highlight>
                  <a:srgbClr val="FFFFFF"/>
                </a:highlight>
              </a:rPr>
              <a:t>structure</a:t>
            </a:r>
            <a:r>
              <a:rPr lang="tr-TR" sz="1450" dirty="0">
                <a:solidFill>
                  <a:srgbClr val="212529"/>
                </a:solidFill>
                <a:highlight>
                  <a:srgbClr val="FFFFFF"/>
                </a:highlight>
              </a:rPr>
              <a:t> of </a:t>
            </a:r>
            <a:r>
              <a:rPr lang="tr-TR" sz="1450" dirty="0" err="1">
                <a:solidFill>
                  <a:srgbClr val="212529"/>
                </a:solidFill>
                <a:highlight>
                  <a:srgbClr val="FFFFFF"/>
                </a:highlight>
              </a:rPr>
              <a:t>the</a:t>
            </a:r>
            <a:r>
              <a:rPr lang="tr-TR" sz="1450" dirty="0">
                <a:solidFill>
                  <a:srgbClr val="212529"/>
                </a:solidFill>
                <a:highlight>
                  <a:srgbClr val="FFFFFF"/>
                </a:highlight>
              </a:rPr>
              <a:t> problem can be </a:t>
            </a:r>
            <a:r>
              <a:rPr lang="tr-TR" sz="1450" dirty="0" err="1">
                <a:solidFill>
                  <a:srgbClr val="212529"/>
                </a:solidFill>
                <a:highlight>
                  <a:srgbClr val="FFFFFF"/>
                </a:highlight>
              </a:rPr>
              <a:t>represented</a:t>
            </a:r>
            <a:r>
              <a:rPr lang="tr-TR" sz="1450" dirty="0">
                <a:solidFill>
                  <a:srgbClr val="212529"/>
                </a:solidFill>
                <a:highlight>
                  <a:srgbClr val="FFFFFF"/>
                </a:highlight>
              </a:rPr>
              <a:t> </a:t>
            </a:r>
            <a:r>
              <a:rPr lang="tr-TR" sz="1450" dirty="0" err="1">
                <a:solidFill>
                  <a:srgbClr val="212529"/>
                </a:solidFill>
                <a:highlight>
                  <a:srgbClr val="FFFFFF"/>
                </a:highlight>
              </a:rPr>
              <a:t>by</a:t>
            </a:r>
            <a:r>
              <a:rPr lang="tr-TR" sz="1450" dirty="0">
                <a:solidFill>
                  <a:srgbClr val="212529"/>
                </a:solidFill>
                <a:highlight>
                  <a:srgbClr val="FFFFFF"/>
                </a:highlight>
              </a:rPr>
              <a:t> </a:t>
            </a:r>
            <a:r>
              <a:rPr lang="tr-TR" sz="1450" dirty="0" err="1">
                <a:solidFill>
                  <a:srgbClr val="212529"/>
                </a:solidFill>
                <a:highlight>
                  <a:srgbClr val="FFFFFF"/>
                </a:highlight>
              </a:rPr>
              <a:t>the</a:t>
            </a:r>
            <a:r>
              <a:rPr lang="tr-TR" sz="1450" dirty="0">
                <a:solidFill>
                  <a:srgbClr val="212529"/>
                </a:solidFill>
                <a:highlight>
                  <a:srgbClr val="FFFFFF"/>
                </a:highlight>
              </a:rPr>
              <a:t> </a:t>
            </a:r>
            <a:r>
              <a:rPr lang="tr-TR" sz="1450" dirty="0" err="1">
                <a:solidFill>
                  <a:srgbClr val="212529"/>
                </a:solidFill>
                <a:highlight>
                  <a:srgbClr val="FFFFFF"/>
                </a:highlight>
              </a:rPr>
              <a:t>relationships</a:t>
            </a:r>
            <a:r>
              <a:rPr lang="tr-TR" sz="1450" dirty="0">
                <a:solidFill>
                  <a:srgbClr val="212529"/>
                </a:solidFill>
                <a:highlight>
                  <a:srgbClr val="FFFFFF"/>
                </a:highlight>
              </a:rPr>
              <a:t> </a:t>
            </a:r>
            <a:r>
              <a:rPr lang="tr-TR" sz="1450" dirty="0" err="1">
                <a:solidFill>
                  <a:srgbClr val="212529"/>
                </a:solidFill>
                <a:highlight>
                  <a:srgbClr val="FFFFFF"/>
                </a:highlight>
              </a:rPr>
              <a:t>between</a:t>
            </a:r>
            <a:r>
              <a:rPr lang="tr-TR" sz="1450" dirty="0">
                <a:solidFill>
                  <a:srgbClr val="212529"/>
                </a:solidFill>
                <a:highlight>
                  <a:srgbClr val="FFFFFF"/>
                </a:highlight>
              </a:rPr>
              <a:t> </a:t>
            </a:r>
            <a:r>
              <a:rPr lang="tr-TR" sz="1450" dirty="0" err="1">
                <a:solidFill>
                  <a:srgbClr val="212529"/>
                </a:solidFill>
                <a:highlight>
                  <a:srgbClr val="FFFFFF"/>
                </a:highlight>
              </a:rPr>
              <a:t>functions</a:t>
            </a:r>
            <a:r>
              <a:rPr lang="tr-TR" sz="1450" dirty="0">
                <a:solidFill>
                  <a:srgbClr val="212529"/>
                </a:solidFill>
                <a:highlight>
                  <a:srgbClr val="FFFFFF"/>
                </a:highlight>
              </a:rPr>
              <a:t> </a:t>
            </a:r>
            <a:r>
              <a:rPr lang="tr-TR" sz="1450" dirty="0" err="1">
                <a:solidFill>
                  <a:srgbClr val="212529"/>
                </a:solidFill>
                <a:highlight>
                  <a:srgbClr val="FFFFFF"/>
                </a:highlight>
              </a:rPr>
              <a:t>and</a:t>
            </a:r>
            <a:r>
              <a:rPr lang="tr-TR" sz="1450" dirty="0">
                <a:solidFill>
                  <a:srgbClr val="212529"/>
                </a:solidFill>
                <a:highlight>
                  <a:srgbClr val="FFFFFF"/>
                </a:highlight>
              </a:rPr>
              <a:t> </a:t>
            </a:r>
            <a:r>
              <a:rPr lang="tr-TR" sz="1450" dirty="0" err="1">
                <a:solidFill>
                  <a:srgbClr val="212529"/>
                </a:solidFill>
                <a:highlight>
                  <a:srgbClr val="FFFFFF"/>
                </a:highlight>
              </a:rPr>
              <a:t>subfunctions</a:t>
            </a:r>
            <a:r>
              <a:rPr lang="tr-TR" sz="1450" dirty="0">
                <a:solidFill>
                  <a:srgbClr val="212529"/>
                </a:solidFill>
                <a:highlight>
                  <a:srgbClr val="FFFFFF"/>
                </a:highlight>
              </a:rPr>
              <a:t> in a </a:t>
            </a:r>
            <a:r>
              <a:rPr lang="tr-TR" sz="1450" dirty="0" err="1">
                <a:solidFill>
                  <a:srgbClr val="212529"/>
                </a:solidFill>
                <a:highlight>
                  <a:srgbClr val="FFFFFF"/>
                </a:highlight>
              </a:rPr>
              <a:t>functional</a:t>
            </a:r>
            <a:r>
              <a:rPr lang="tr-TR" sz="1450" dirty="0">
                <a:solidFill>
                  <a:srgbClr val="212529"/>
                </a:solidFill>
                <a:highlight>
                  <a:srgbClr val="FFFFFF"/>
                </a:highlight>
              </a:rPr>
              <a:t> </a:t>
            </a:r>
            <a:r>
              <a:rPr lang="tr-TR" sz="1450" dirty="0" err="1">
                <a:solidFill>
                  <a:srgbClr val="212529"/>
                </a:solidFill>
                <a:highlight>
                  <a:srgbClr val="FFFFFF"/>
                </a:highlight>
              </a:rPr>
              <a:t>tree</a:t>
            </a:r>
            <a:r>
              <a:rPr lang="tr-TR" sz="1450" dirty="0">
                <a:solidFill>
                  <a:srgbClr val="212529"/>
                </a:solidFill>
                <a:highlight>
                  <a:srgbClr val="FFFFFF"/>
                </a:highlight>
              </a:rPr>
              <a:t>, </a:t>
            </a:r>
            <a:r>
              <a:rPr lang="tr-TR" sz="1450" dirty="0" err="1">
                <a:solidFill>
                  <a:srgbClr val="212529"/>
                </a:solidFill>
                <a:highlight>
                  <a:srgbClr val="FFFFFF"/>
                </a:highlight>
              </a:rPr>
              <a:t>which</a:t>
            </a:r>
            <a:r>
              <a:rPr lang="tr-TR" sz="1450" dirty="0">
                <a:solidFill>
                  <a:srgbClr val="212529"/>
                </a:solidFill>
                <a:highlight>
                  <a:srgbClr val="FFFFFF"/>
                </a:highlight>
              </a:rPr>
              <a:t> </a:t>
            </a:r>
            <a:r>
              <a:rPr lang="tr-TR" sz="1450" dirty="0" err="1">
                <a:solidFill>
                  <a:srgbClr val="212529"/>
                </a:solidFill>
                <a:highlight>
                  <a:srgbClr val="FFFFFF"/>
                </a:highlight>
              </a:rPr>
              <a:t>consists</a:t>
            </a:r>
            <a:r>
              <a:rPr lang="tr-TR" sz="1450" dirty="0">
                <a:solidFill>
                  <a:srgbClr val="212529"/>
                </a:solidFill>
                <a:highlight>
                  <a:srgbClr val="FFFFFF"/>
                </a:highlight>
              </a:rPr>
              <a:t> of </a:t>
            </a:r>
            <a:r>
              <a:rPr lang="tr-TR" sz="1450" dirty="0" err="1">
                <a:solidFill>
                  <a:srgbClr val="212529"/>
                </a:solidFill>
                <a:highlight>
                  <a:srgbClr val="FFFFFF"/>
                </a:highlight>
              </a:rPr>
              <a:t>blocks</a:t>
            </a:r>
            <a:r>
              <a:rPr lang="tr-TR" sz="1450" dirty="0">
                <a:solidFill>
                  <a:srgbClr val="212529"/>
                </a:solidFill>
                <a:highlight>
                  <a:srgbClr val="FFFFFF"/>
                </a:highlight>
              </a:rPr>
              <a:t> </a:t>
            </a:r>
            <a:r>
              <a:rPr lang="tr-TR" sz="1450" dirty="0" err="1">
                <a:solidFill>
                  <a:srgbClr val="212529"/>
                </a:solidFill>
                <a:highlight>
                  <a:srgbClr val="FFFFFF"/>
                </a:highlight>
              </a:rPr>
              <a:t>connected</a:t>
            </a:r>
            <a:r>
              <a:rPr lang="tr-TR" sz="1450" dirty="0">
                <a:solidFill>
                  <a:srgbClr val="212529"/>
                </a:solidFill>
                <a:highlight>
                  <a:srgbClr val="FFFFFF"/>
                </a:highlight>
              </a:rPr>
              <a:t> </a:t>
            </a:r>
            <a:r>
              <a:rPr lang="tr-TR" sz="1450" dirty="0" err="1">
                <a:solidFill>
                  <a:srgbClr val="212529"/>
                </a:solidFill>
                <a:highlight>
                  <a:srgbClr val="FFFFFF"/>
                </a:highlight>
              </a:rPr>
              <a:t>by</a:t>
            </a:r>
            <a:r>
              <a:rPr lang="tr-TR" sz="1450" dirty="0">
                <a:solidFill>
                  <a:srgbClr val="212529"/>
                </a:solidFill>
                <a:highlight>
                  <a:srgbClr val="FFFFFF"/>
                </a:highlight>
              </a:rPr>
              <a:t> </a:t>
            </a:r>
            <a:r>
              <a:rPr lang="tr-TR" sz="1450" dirty="0" err="1">
                <a:solidFill>
                  <a:srgbClr val="212529"/>
                </a:solidFill>
                <a:highlight>
                  <a:srgbClr val="FFFFFF"/>
                </a:highlight>
              </a:rPr>
              <a:t>branches</a:t>
            </a:r>
            <a:r>
              <a:rPr lang="tr-TR" sz="1450" dirty="0">
                <a:solidFill>
                  <a:srgbClr val="212529"/>
                </a:solidFill>
                <a:highlight>
                  <a:srgbClr val="FFFFFF"/>
                </a:highlight>
              </a:rPr>
              <a:t> (as </a:t>
            </a:r>
            <a:r>
              <a:rPr lang="tr-TR" sz="1450" dirty="0" err="1">
                <a:solidFill>
                  <a:srgbClr val="212529"/>
                </a:solidFill>
                <a:highlight>
                  <a:srgbClr val="FFFFFF"/>
                </a:highlight>
              </a:rPr>
              <a:t>shown</a:t>
            </a:r>
            <a:r>
              <a:rPr lang="tr-TR" sz="1450" dirty="0">
                <a:solidFill>
                  <a:srgbClr val="212529"/>
                </a:solidFill>
                <a:highlight>
                  <a:srgbClr val="FFFFFF"/>
                </a:highlight>
              </a:rPr>
              <a:t> </a:t>
            </a:r>
            <a:r>
              <a:rPr lang="tr-TR" sz="1450" dirty="0" err="1">
                <a:solidFill>
                  <a:srgbClr val="212529"/>
                </a:solidFill>
                <a:highlight>
                  <a:srgbClr val="FFFFFF"/>
                </a:highlight>
              </a:rPr>
              <a:t>below</a:t>
            </a:r>
            <a:r>
              <a:rPr lang="tr-TR" sz="1450" dirty="0">
                <a:solidFill>
                  <a:srgbClr val="212529"/>
                </a:solidFill>
                <a:highlight>
                  <a:srgbClr val="FFFFFF"/>
                </a:highlight>
              </a:rPr>
              <a:t>). A </a:t>
            </a:r>
            <a:r>
              <a:rPr lang="tr-TR" sz="1450" dirty="0" err="1">
                <a:solidFill>
                  <a:srgbClr val="212529"/>
                </a:solidFill>
                <a:highlight>
                  <a:srgbClr val="FFFFFF"/>
                </a:highlight>
              </a:rPr>
              <a:t>sub-function</a:t>
            </a:r>
            <a:r>
              <a:rPr lang="tr-TR" sz="1450" dirty="0">
                <a:solidFill>
                  <a:srgbClr val="212529"/>
                </a:solidFill>
                <a:highlight>
                  <a:srgbClr val="FFFFFF"/>
                </a:highlight>
              </a:rPr>
              <a:t> is at a </a:t>
            </a:r>
            <a:r>
              <a:rPr lang="tr-TR" sz="1450" dirty="0" err="1">
                <a:solidFill>
                  <a:srgbClr val="212529"/>
                </a:solidFill>
                <a:highlight>
                  <a:srgbClr val="FFFFFF"/>
                </a:highlight>
              </a:rPr>
              <a:t>level</a:t>
            </a:r>
            <a:r>
              <a:rPr lang="tr-TR" sz="1450" dirty="0">
                <a:solidFill>
                  <a:srgbClr val="212529"/>
                </a:solidFill>
                <a:highlight>
                  <a:srgbClr val="FFFFFF"/>
                </a:highlight>
              </a:rPr>
              <a:t> </a:t>
            </a:r>
            <a:r>
              <a:rPr lang="tr-TR" sz="1450" dirty="0" err="1">
                <a:solidFill>
                  <a:srgbClr val="212529"/>
                </a:solidFill>
                <a:highlight>
                  <a:srgbClr val="FFFFFF"/>
                </a:highlight>
              </a:rPr>
              <a:t>lower</a:t>
            </a:r>
            <a:r>
              <a:rPr lang="tr-TR" sz="1450" dirty="0">
                <a:solidFill>
                  <a:srgbClr val="212529"/>
                </a:solidFill>
                <a:highlight>
                  <a:srgbClr val="FFFFFF"/>
                </a:highlight>
              </a:rPr>
              <a:t> </a:t>
            </a:r>
            <a:r>
              <a:rPr lang="tr-TR" sz="1450" dirty="0" err="1">
                <a:solidFill>
                  <a:srgbClr val="212529"/>
                </a:solidFill>
                <a:highlight>
                  <a:srgbClr val="FFFFFF"/>
                </a:highlight>
              </a:rPr>
              <a:t>than</a:t>
            </a:r>
            <a:r>
              <a:rPr lang="tr-TR" sz="1450" dirty="0">
                <a:solidFill>
                  <a:srgbClr val="212529"/>
                </a:solidFill>
                <a:highlight>
                  <a:srgbClr val="FFFFFF"/>
                </a:highlight>
              </a:rPr>
              <a:t> </a:t>
            </a:r>
            <a:r>
              <a:rPr lang="tr-TR" sz="1450" dirty="0" err="1">
                <a:solidFill>
                  <a:srgbClr val="212529"/>
                </a:solidFill>
                <a:highlight>
                  <a:srgbClr val="FFFFFF"/>
                </a:highlight>
              </a:rPr>
              <a:t>its</a:t>
            </a:r>
            <a:r>
              <a:rPr lang="tr-TR" sz="1450" dirty="0">
                <a:solidFill>
                  <a:srgbClr val="212529"/>
                </a:solidFill>
                <a:highlight>
                  <a:srgbClr val="FFFFFF"/>
                </a:highlight>
              </a:rPr>
              <a:t> </a:t>
            </a:r>
            <a:r>
              <a:rPr lang="tr-TR" sz="1450" dirty="0" err="1">
                <a:solidFill>
                  <a:srgbClr val="212529"/>
                </a:solidFill>
                <a:highlight>
                  <a:srgbClr val="FFFFFF"/>
                </a:highlight>
              </a:rPr>
              <a:t>parent</a:t>
            </a:r>
            <a:r>
              <a:rPr lang="tr-TR" sz="1450" dirty="0">
                <a:solidFill>
                  <a:srgbClr val="212529"/>
                </a:solidFill>
                <a:highlight>
                  <a:srgbClr val="FFFFFF"/>
                </a:highlight>
              </a:rPr>
              <a:t> </a:t>
            </a:r>
            <a:r>
              <a:rPr lang="tr-TR" sz="1450" dirty="0" err="1">
                <a:solidFill>
                  <a:srgbClr val="212529"/>
                </a:solidFill>
                <a:highlight>
                  <a:srgbClr val="FFFFFF"/>
                </a:highlight>
              </a:rPr>
              <a:t>function</a:t>
            </a:r>
            <a:r>
              <a:rPr lang="tr-TR" sz="1450" dirty="0">
                <a:solidFill>
                  <a:srgbClr val="212529"/>
                </a:solidFill>
                <a:highlight>
                  <a:srgbClr val="FFFFFF"/>
                </a:highlight>
              </a:rPr>
              <a:t>.</a:t>
            </a:r>
            <a:endParaRPr sz="1450" dirty="0">
              <a:solidFill>
                <a:srgbClr val="212529"/>
              </a:solidFill>
              <a:highlight>
                <a:srgbClr val="FFFFFF"/>
              </a:highlight>
            </a:endParaRPr>
          </a:p>
          <a:p>
            <a:pPr marL="0" lvl="0" indent="0" algn="l" rtl="0">
              <a:lnSpc>
                <a:spcPct val="100000"/>
              </a:lnSpc>
              <a:spcBef>
                <a:spcPts val="0"/>
              </a:spcBef>
              <a:spcAft>
                <a:spcPts val="0"/>
              </a:spcAft>
              <a:buSzPts val="1400"/>
              <a:buNone/>
            </a:pPr>
            <a:endParaRPr sz="1450" dirty="0">
              <a:solidFill>
                <a:srgbClr val="212529"/>
              </a:solidFill>
              <a:highlight>
                <a:srgbClr val="FFFFFF"/>
              </a:highlight>
            </a:endParaRPr>
          </a:p>
          <a:p>
            <a:pPr marL="0" lvl="0" indent="0" algn="l" rtl="0">
              <a:lnSpc>
                <a:spcPct val="100000"/>
              </a:lnSpc>
              <a:spcBef>
                <a:spcPts val="0"/>
              </a:spcBef>
              <a:spcAft>
                <a:spcPts val="0"/>
              </a:spcAft>
              <a:buSzPts val="1400"/>
              <a:buNone/>
            </a:pPr>
            <a:endParaRPr sz="1450" dirty="0">
              <a:solidFill>
                <a:srgbClr val="212529"/>
              </a:solidFill>
              <a:highlight>
                <a:srgbClr val="FFFFFF"/>
              </a:highlight>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Teacher</a:t>
            </a:r>
            <a:r>
              <a:rPr lang="tr-TR" dirty="0"/>
              <a:t> </a:t>
            </a:r>
            <a:r>
              <a:rPr lang="tr-TR" dirty="0" err="1"/>
              <a:t>will</a:t>
            </a:r>
            <a:r>
              <a:rPr lang="tr-TR" dirty="0"/>
              <a:t> </a:t>
            </a:r>
            <a:r>
              <a:rPr lang="tr-TR" dirty="0" err="1"/>
              <a:t>explain</a:t>
            </a:r>
            <a:r>
              <a:rPr lang="tr-TR" dirty="0"/>
              <a:t> </a:t>
            </a:r>
            <a:r>
              <a:rPr lang="tr-TR" dirty="0" err="1"/>
              <a:t>what</a:t>
            </a:r>
            <a:r>
              <a:rPr lang="tr-TR" dirty="0"/>
              <a:t> a </a:t>
            </a:r>
            <a:r>
              <a:rPr lang="tr-TR" dirty="0" err="1"/>
              <a:t>tree</a:t>
            </a:r>
            <a:r>
              <a:rPr lang="tr-TR" dirty="0"/>
              <a:t> </a:t>
            </a:r>
            <a:r>
              <a:rPr lang="tr-TR" dirty="0" err="1"/>
              <a:t>structre</a:t>
            </a:r>
            <a:r>
              <a:rPr lang="tr-TR" dirty="0"/>
              <a:t> is </a:t>
            </a:r>
            <a:r>
              <a:rPr lang="tr-TR" dirty="0" err="1"/>
              <a:t>and</a:t>
            </a:r>
            <a:r>
              <a:rPr lang="tr-TR" dirty="0"/>
              <a:t> can </a:t>
            </a:r>
            <a:r>
              <a:rPr lang="tr-TR" dirty="0" err="1"/>
              <a:t>give</a:t>
            </a:r>
            <a:r>
              <a:rPr lang="tr-TR" dirty="0"/>
              <a:t> an </a:t>
            </a:r>
            <a:r>
              <a:rPr lang="tr-TR" dirty="0" err="1"/>
              <a:t>example</a:t>
            </a:r>
            <a:r>
              <a:rPr lang="tr-TR" dirty="0"/>
              <a:t> of </a:t>
            </a:r>
            <a:r>
              <a:rPr lang="tr-TR" dirty="0" err="1"/>
              <a:t>theirselves</a:t>
            </a:r>
            <a:r>
              <a:rPr lang="tr-TR" dirty="0"/>
              <a:t> </a:t>
            </a:r>
            <a:r>
              <a:rPr lang="tr-TR" dirty="0" err="1"/>
              <a:t>if</a:t>
            </a:r>
            <a:r>
              <a:rPr lang="tr-TR" dirty="0"/>
              <a:t> they </a:t>
            </a:r>
            <a:r>
              <a:rPr lang="tr-TR" dirty="0" err="1"/>
              <a:t>want</a:t>
            </a:r>
            <a:r>
              <a:rPr lang="tr-TR"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This is a group activity. Teacher will ask students to form groups. Each group will try to decompose given problems and show them to the teacher. After every one is finished groups can compare each others tree structures and see how much more or less they could have divided the problems into sub-problems.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3 example decomposition</a:t>
            </a:r>
            <a:endParaRPr/>
          </a:p>
          <a:p>
            <a:pPr marL="0" lvl="0" indent="0" algn="l" rtl="0">
              <a:lnSpc>
                <a:spcPct val="100000"/>
              </a:lnSpc>
              <a:spcBef>
                <a:spcPts val="0"/>
              </a:spcBef>
              <a:spcAft>
                <a:spcPts val="0"/>
              </a:spcAft>
              <a:buSzPts val="1400"/>
              <a:buNone/>
            </a:pPr>
            <a:r>
              <a:rPr lang="tr-TR"/>
              <a:t>3 different slides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 B: 👎,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True or False</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Use this template to do a quick check of students’ perceptions during your lesson.</a:t>
            </a:r>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Hard or Easy</a:t>
            </a:r>
            <a:endParaRPr/>
          </a:p>
          <a:p>
            <a:pPr marL="0" lvl="0" indent="0" algn="l" rtl="0">
              <a:lnSpc>
                <a:spcPct val="100000"/>
              </a:lnSpc>
              <a:spcBef>
                <a:spcPts val="0"/>
              </a:spcBef>
              <a:spcAft>
                <a:spcPts val="0"/>
              </a:spcAft>
              <a:buSzPts val="1400"/>
              <a:buNone/>
            </a:pPr>
            <a:r>
              <a:rPr lang="tr-TR" b="1">
                <a:solidFill>
                  <a:schemeClr val="dk1"/>
                </a:solidFill>
              </a:rPr>
              <a:t>Use this template to do a quick temperature check and self-reflection about the homework. You can learn which students might have struggled with the assignment and therefore might need more attention today.</a:t>
            </a:r>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 This is a Pear Deck Web Slide. </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  To edit the type of question, go back to the "Ask Students a Question" in the Pear Deck sidebar.</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Mind Map</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Starting with a central idea, give students time to branch out their thoughts visually to help build connections.</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Mind Map</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Starting with a central idea, give students time to branch out their thoughts visually to help build connections.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 This is a Pear Deck Drawing Slide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https://www.mindmeister.com/?r=470018</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 This is a Pear Deck Web Slide. </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  To edit the type of question, go back to the "Ask Students a Question" in the Pear Deck sidebar.</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Mind Map</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Starting with a central idea, give students time to branch out their thoughts visually to help build connections.</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600"/>
              </a:spcBef>
              <a:spcAft>
                <a:spcPts val="0"/>
              </a:spcAft>
              <a:buSzPts val="14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600"/>
              </a:spcBef>
              <a:spcAft>
                <a:spcPts val="0"/>
              </a:spcAft>
              <a:buSzPts val="1400"/>
              <a:buNone/>
            </a:pPr>
            <a:r>
              <a:rPr lang="tr-TR"/>
              <a:t>🍐 This is a Pear Deck Text Slide </a:t>
            </a:r>
            <a:endParaRPr/>
          </a:p>
          <a:p>
            <a:pPr marL="0" lvl="0" indent="0" algn="l" rtl="0">
              <a:lnSpc>
                <a:spcPct val="110000"/>
              </a:lnSpc>
              <a:spcBef>
                <a:spcPts val="600"/>
              </a:spcBef>
              <a:spcAft>
                <a:spcPts val="0"/>
              </a:spcAft>
              <a:buSzPts val="1400"/>
              <a:buNone/>
            </a:pPr>
            <a:r>
              <a:rPr lang="tr-TR"/>
              <a:t>🍐 To edit the type of question, go back to the "Ask Students a Question" in the Pear Deck sidebar.</a:t>
            </a:r>
            <a:endParaRPr/>
          </a:p>
          <a:p>
            <a:pPr marL="0" lvl="0" indent="0" algn="l" rtl="0">
              <a:lnSpc>
                <a:spcPct val="110000"/>
              </a:lnSpc>
              <a:spcBef>
                <a:spcPts val="600"/>
              </a:spcBef>
              <a:spcAft>
                <a:spcPts val="0"/>
              </a:spcAft>
              <a:buSzPts val="1400"/>
              <a:buNone/>
            </a:pPr>
            <a:r>
              <a:rPr lang="tr-TR"/>
              <a:t>In this part to understand how simple computers are compared to humans, students will take part in an activity called ‘’Battleships’’ where there will be introduced to a simple sorting algorithm. Instructions to the game are in the following link. </a:t>
            </a:r>
            <a:endParaRPr/>
          </a:p>
          <a:p>
            <a:pPr marL="0" lvl="0" indent="0" algn="l" rtl="0">
              <a:lnSpc>
                <a:spcPct val="110000"/>
              </a:lnSpc>
              <a:spcBef>
                <a:spcPts val="600"/>
              </a:spcBef>
              <a:spcAft>
                <a:spcPts val="0"/>
              </a:spcAft>
              <a:buSzPts val="1400"/>
              <a:buNone/>
            </a:pPr>
            <a:r>
              <a:rPr lang="tr-TR"/>
              <a:t>https://classic.csunplugged.org/wp-content/uploads/2014/12/unplugged-06-searching_algorithms.pdf</a:t>
            </a:r>
            <a:endParaRPr/>
          </a:p>
          <a:p>
            <a:pPr marL="0" lvl="0" indent="0" algn="l" rtl="0">
              <a:lnSpc>
                <a:spcPct val="110000"/>
              </a:lnSpc>
              <a:spcBef>
                <a:spcPts val="600"/>
              </a:spcBef>
              <a:spcAft>
                <a:spcPts val="0"/>
              </a:spcAft>
              <a:buSzPts val="1400"/>
              <a:buNone/>
            </a:pPr>
            <a:r>
              <a:rPr lang="tr-TR"/>
              <a:t>After completing this activity. The simplicity of a computer should be emphasized in terms of the way computers ‘’understand’’ human stuff.</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600"/>
              </a:spcBef>
              <a:spcAft>
                <a:spcPts val="0"/>
              </a:spcAft>
              <a:buSzPts val="1400"/>
              <a:buNone/>
            </a:pPr>
            <a:r>
              <a:rPr lang="tr-TR"/>
              <a:t>🍐 This is a Pear Deck Text Slide </a:t>
            </a:r>
            <a:endParaRPr/>
          </a:p>
          <a:p>
            <a:pPr marL="0" lvl="0" indent="0" algn="l" rtl="0">
              <a:lnSpc>
                <a:spcPct val="110000"/>
              </a:lnSpc>
              <a:spcBef>
                <a:spcPts val="600"/>
              </a:spcBef>
              <a:spcAft>
                <a:spcPts val="0"/>
              </a:spcAft>
              <a:buSzPts val="1400"/>
              <a:buNone/>
            </a:pPr>
            <a:r>
              <a:rPr lang="tr-TR"/>
              <a:t>🍐 To edit the type of question, go back to the "Ask Students a Question" in the Pear Deck sidebar.</a:t>
            </a:r>
            <a:endParaRPr/>
          </a:p>
          <a:p>
            <a:pPr marL="0" lvl="0" indent="0" algn="l" rtl="0">
              <a:lnSpc>
                <a:spcPct val="110000"/>
              </a:lnSpc>
              <a:spcBef>
                <a:spcPts val="600"/>
              </a:spcBef>
              <a:spcAft>
                <a:spcPts val="0"/>
              </a:spcAft>
              <a:buSzPts val="1400"/>
              <a:buNone/>
            </a:pPr>
            <a:r>
              <a:rPr lang="tr-TR"/>
              <a:t>In this part to understand how simple computers are compared to humans, students will take part in an activity called ‘’Battleships’’ where there will be introduced to a simple sorting algorithm. Instructions to the game are in the following link. </a:t>
            </a:r>
            <a:endParaRPr/>
          </a:p>
          <a:p>
            <a:pPr marL="0" lvl="0" indent="0" algn="l" rtl="0">
              <a:lnSpc>
                <a:spcPct val="110000"/>
              </a:lnSpc>
              <a:spcBef>
                <a:spcPts val="600"/>
              </a:spcBef>
              <a:spcAft>
                <a:spcPts val="0"/>
              </a:spcAft>
              <a:buSzPts val="1400"/>
              <a:buNone/>
            </a:pPr>
            <a:r>
              <a:rPr lang="tr-TR"/>
              <a:t>https://classic.csunplugged.org/wp-content/uploads/2014/12/unplugged-06-searching_algorithms.pdf</a:t>
            </a:r>
            <a:endParaRPr/>
          </a:p>
          <a:p>
            <a:pPr marL="0" lvl="0" indent="0" algn="l" rtl="0">
              <a:lnSpc>
                <a:spcPct val="110000"/>
              </a:lnSpc>
              <a:spcBef>
                <a:spcPts val="600"/>
              </a:spcBef>
              <a:spcAft>
                <a:spcPts val="0"/>
              </a:spcAft>
              <a:buSzPts val="1400"/>
              <a:buNone/>
            </a:pPr>
            <a:r>
              <a:rPr lang="tr-TR"/>
              <a:t>After completing this activity. The simplicity of a computer should be emphasized in terms of the way computers ‘’understand’’ human stuff.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Recap time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100">
                <a:solidFill>
                  <a:srgbClr val="231F20"/>
                </a:solidFill>
              </a:rPr>
              <a:t>Computational thinking involves taking that complex problem and breaking it down into a series of small, more manageable problems (</a:t>
            </a:r>
            <a:r>
              <a:rPr lang="tr-TR" sz="1100" b="1">
                <a:solidFill>
                  <a:srgbClr val="231F20"/>
                </a:solidFill>
              </a:rPr>
              <a:t>decomposition</a:t>
            </a:r>
            <a:r>
              <a:rPr lang="tr-TR" sz="1100">
                <a:solidFill>
                  <a:srgbClr val="231F20"/>
                </a:solidFill>
              </a:rPr>
              <a:t>). Each of these smaller problems can then be looked at individually, considering how similar problems have been solved previously (</a:t>
            </a:r>
            <a:r>
              <a:rPr lang="tr-TR" sz="1100" b="1">
                <a:solidFill>
                  <a:srgbClr val="231F20"/>
                </a:solidFill>
              </a:rPr>
              <a:t>pattern recognition</a:t>
            </a:r>
            <a:r>
              <a:rPr lang="tr-TR" sz="1100">
                <a:solidFill>
                  <a:srgbClr val="231F20"/>
                </a:solidFill>
              </a:rPr>
              <a:t>) and focusing only on the important details, while ignoring irrelevant information (</a:t>
            </a:r>
            <a:r>
              <a:rPr lang="tr-TR" sz="1100" b="1">
                <a:solidFill>
                  <a:srgbClr val="231F20"/>
                </a:solidFill>
              </a:rPr>
              <a:t>abstraction</a:t>
            </a:r>
            <a:r>
              <a:rPr lang="tr-TR" sz="1100">
                <a:solidFill>
                  <a:srgbClr val="231F20"/>
                </a:solidFill>
              </a:rPr>
              <a:t>). Next, simple steps or rules to solve each of the smaller problems can be designed (</a:t>
            </a:r>
            <a:r>
              <a:rPr lang="tr-TR" sz="1100" b="1">
                <a:solidFill>
                  <a:srgbClr val="231F20"/>
                </a:solidFill>
              </a:rPr>
              <a:t>algorithms</a:t>
            </a:r>
            <a:r>
              <a:rPr lang="tr-TR" sz="1100">
                <a:solidFill>
                  <a:srgbClr val="231F20"/>
                </a:solidFill>
              </a:rPr>
              <a: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600"/>
              </a:spcBef>
              <a:spcAft>
                <a:spcPts val="0"/>
              </a:spcAft>
              <a:buSzPts val="1400"/>
              <a:buNone/>
            </a:pPr>
            <a:r>
              <a:rPr lang="tr-TR"/>
              <a:t>In this part to understand how simple computers are compared to humans, students will take part in an activity called ‘’Battleships’’ where there will be introduced to a simple sorting algorithm. Instructions to the game are in the following link. </a:t>
            </a:r>
            <a:endParaRPr/>
          </a:p>
          <a:p>
            <a:pPr marL="0" lvl="0" indent="0" algn="l" rtl="0">
              <a:lnSpc>
                <a:spcPct val="110000"/>
              </a:lnSpc>
              <a:spcBef>
                <a:spcPts val="600"/>
              </a:spcBef>
              <a:spcAft>
                <a:spcPts val="0"/>
              </a:spcAft>
              <a:buSzPts val="1400"/>
              <a:buNone/>
            </a:pPr>
            <a:r>
              <a:rPr lang="tr-TR" u="sng">
                <a:solidFill>
                  <a:schemeClr val="hlink"/>
                </a:solidFill>
                <a:hlinkClick r:id="rId3"/>
              </a:rPr>
              <a:t>https://classic.csunplugged.org/wp-content/uploads/2014/12/unplugged-06-searching_algorithms.pdf</a:t>
            </a:r>
            <a:endParaRPr/>
          </a:p>
          <a:p>
            <a:pPr marL="0" lvl="0" indent="0" algn="l" rtl="0">
              <a:lnSpc>
                <a:spcPct val="110000"/>
              </a:lnSpc>
              <a:spcBef>
                <a:spcPts val="600"/>
              </a:spcBef>
              <a:spcAft>
                <a:spcPts val="0"/>
              </a:spcAft>
              <a:buSzPts val="1400"/>
              <a:buNone/>
            </a:pPr>
            <a:r>
              <a:rPr lang="tr-TR"/>
              <a:t>After completing this activity. The simplicity of a computer should be emphasized in terms of the way computers ‘’understand’’ human stuff.</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8" name="Google Shape;69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21, B: 26, C: 27, D: 30,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81, B: 88, C: 90, D: 93,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7" name="Google Shape;74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r>
              <a:rPr lang="tr-TR"/>
              <a:t>Opinions of students on computational thinking should be discussed with the students. They should try to predict what it might be. If they heard it before or new it before they should try to explain it to the rest of the class. Instructor should also help them discuss by sharing opinions and guiding the class.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7" name="Google Shape;78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 name="Google Shape;796;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1" name="Google Shape;81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Teacher will be explaining these parts in detail by giving example on them. And also should ask the students the way they use these stuff.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For example: Do you organise data?</a:t>
            </a:r>
            <a:endParaRPr/>
          </a:p>
          <a:p>
            <a:pPr marL="0" lvl="0" indent="0" algn="l" rtl="0">
              <a:lnSpc>
                <a:spcPct val="100000"/>
              </a:lnSpc>
              <a:spcBef>
                <a:spcPts val="0"/>
              </a:spcBef>
              <a:spcAft>
                <a:spcPts val="0"/>
              </a:spcAft>
              <a:buSzPts val="1400"/>
              <a:buNone/>
            </a:pPr>
            <a:r>
              <a:rPr lang="tr-TR"/>
              <a:t>Daily life examples.</a:t>
            </a:r>
            <a:endParaRPr/>
          </a:p>
          <a:p>
            <a:pPr marL="0" lvl="0" indent="0" algn="l" rtl="0">
              <a:lnSpc>
                <a:spcPct val="100000"/>
              </a:lnSpc>
              <a:spcBef>
                <a:spcPts val="0"/>
              </a:spcBef>
              <a:spcAft>
                <a:spcPts val="0"/>
              </a:spcAft>
              <a:buSzPts val="1400"/>
              <a:buNone/>
            </a:pPr>
            <a:r>
              <a:rPr lang="tr-TR"/>
              <a:t>Soccer match classification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Breaking problems into parts:</a:t>
            </a:r>
            <a:endParaRPr b="1"/>
          </a:p>
          <a:p>
            <a:pPr marL="457200" lvl="0" indent="-317500" algn="l" rtl="0">
              <a:lnSpc>
                <a:spcPct val="100000"/>
              </a:lnSpc>
              <a:spcBef>
                <a:spcPts val="0"/>
              </a:spcBef>
              <a:spcAft>
                <a:spcPts val="0"/>
              </a:spcAft>
              <a:buSzPts val="1400"/>
              <a:buChar char="-"/>
            </a:pPr>
            <a:r>
              <a:rPr lang="tr-TR"/>
              <a:t>Cooking a dish</a:t>
            </a:r>
            <a:endParaRPr/>
          </a:p>
          <a:p>
            <a:pPr marL="457200" lvl="0" indent="-317500" algn="l" rtl="0">
              <a:lnSpc>
                <a:spcPct val="100000"/>
              </a:lnSpc>
              <a:spcBef>
                <a:spcPts val="0"/>
              </a:spcBef>
              <a:spcAft>
                <a:spcPts val="0"/>
              </a:spcAft>
              <a:buSzPts val="1400"/>
              <a:buChar char="-"/>
            </a:pPr>
            <a:r>
              <a:rPr lang="tr-TR"/>
              <a:t>Cleaning your home</a:t>
            </a:r>
            <a:endParaRPr/>
          </a:p>
          <a:p>
            <a:pPr marL="457200" lvl="0" indent="-317500" algn="l" rtl="0">
              <a:lnSpc>
                <a:spcPct val="100000"/>
              </a:lnSpc>
              <a:spcBef>
                <a:spcPts val="0"/>
              </a:spcBef>
              <a:spcAft>
                <a:spcPts val="0"/>
              </a:spcAft>
              <a:buSzPts val="1400"/>
              <a:buChar char="-"/>
            </a:pPr>
            <a:r>
              <a:rPr lang="tr-TR"/>
              <a:t>Orchestra (Everybody plays different instrument/ synchronization a great product)</a:t>
            </a:r>
            <a:endParaRPr/>
          </a:p>
          <a:p>
            <a:pPr marL="457200" lvl="0" indent="-22860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What are patterns and models? Where do you encounter them? After asking one or two questions about the sub headers and getting answers to them, these should be explained briefly.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4" name="Google Shape;84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f6dd5d601d_2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f6dd5d601d_2_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1" name="Google Shape;96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f6dd5d601d_2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f6dd5d601d_2_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619077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6dd5d601d_2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f6dd5d601d_2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tr-TR" b="1">
                <a:solidFill>
                  <a:schemeClr val="dk1"/>
                </a:solidFill>
              </a:rPr>
              <a:t>Summarize</a:t>
            </a:r>
            <a:endParaRPr b="1">
              <a:solidFill>
                <a:schemeClr val="dk1"/>
              </a:solidFill>
            </a:endParaRPr>
          </a:p>
          <a:p>
            <a:pPr marL="0" lvl="0" indent="0" algn="l" rtl="0">
              <a:lnSpc>
                <a:spcPct val="100000"/>
              </a:lnSpc>
              <a:spcBef>
                <a:spcPts val="0"/>
              </a:spcBef>
              <a:spcAft>
                <a:spcPts val="0"/>
              </a:spcAft>
              <a:buClr>
                <a:srgbClr val="000000"/>
              </a:buClr>
              <a:buSzPts val="1100"/>
              <a:buFont typeface="Arial"/>
              <a:buNone/>
            </a:pPr>
            <a:r>
              <a:rPr lang="tr-TR">
                <a:solidFill>
                  <a:schemeClr val="dk1"/>
                </a:solidFill>
              </a:rPr>
              <a:t>Have students write a quick, 1-2 sentence summary of the information they’ve just learned.</a:t>
            </a:r>
            <a:endParaRPr>
              <a:solidFill>
                <a:schemeClr val="dk1"/>
              </a:solidFill>
            </a:endParaRPr>
          </a:p>
          <a:p>
            <a:pPr marL="0" lvl="0" indent="0" algn="l" rtl="0">
              <a:lnSpc>
                <a:spcPct val="100000"/>
              </a:lnSpc>
              <a:spcBef>
                <a:spcPts val="0"/>
              </a:spcBef>
              <a:spcAft>
                <a:spcPts val="0"/>
              </a:spcAft>
              <a:buClr>
                <a:srgbClr val="000000"/>
              </a:buClr>
              <a:buSzPts val="1100"/>
              <a:buFont typeface="Arial"/>
              <a:buNone/>
            </a:pPr>
            <a:endParaRPr>
              <a:solidFill>
                <a:schemeClr val="dk1"/>
              </a:solidFill>
            </a:endParaRPr>
          </a:p>
          <a:p>
            <a:pPr marL="0" lvl="0" indent="0" algn="l" rtl="0">
              <a:lnSpc>
                <a:spcPct val="100000"/>
              </a:lnSpc>
              <a:spcBef>
                <a:spcPts val="0"/>
              </a:spcBef>
              <a:spcAft>
                <a:spcPts val="0"/>
              </a:spcAft>
              <a:buClr>
                <a:srgbClr val="000000"/>
              </a:buClr>
              <a:buSzPts val="1100"/>
              <a:buFont typeface="Arial"/>
              <a:buNone/>
            </a:pPr>
            <a:r>
              <a:rPr lang="tr-TR">
                <a:solidFill>
                  <a:schemeClr val="dk1"/>
                </a:solidFill>
              </a:rPr>
              <a:t>🍐 This is a Pear Deck Text Slide </a:t>
            </a:r>
            <a:endParaRPr>
              <a:solidFill>
                <a:schemeClr val="dk1"/>
              </a:solidFill>
            </a:endParaRPr>
          </a:p>
          <a:p>
            <a:pPr marL="0" lvl="0" indent="0" algn="l" rtl="0">
              <a:lnSpc>
                <a:spcPct val="100000"/>
              </a:lnSpc>
              <a:spcBef>
                <a:spcPts val="0"/>
              </a:spcBef>
              <a:spcAft>
                <a:spcPts val="0"/>
              </a:spcAft>
              <a:buClr>
                <a:srgbClr val="000000"/>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lnSpc>
                <a:spcPct val="100000"/>
              </a:lnSpc>
              <a:spcBef>
                <a:spcPts val="0"/>
              </a:spcBef>
              <a:spcAft>
                <a:spcPts val="0"/>
              </a:spcAft>
              <a:buClr>
                <a:srgbClr val="000000"/>
              </a:buClr>
              <a:buSzPts val="1100"/>
              <a:buFont typeface="Arial"/>
              <a:buNone/>
            </a:pPr>
            <a:endParaRPr>
              <a:solidFill>
                <a:schemeClr val="dk1"/>
              </a:solidFill>
            </a:endParaRPr>
          </a:p>
          <a:p>
            <a:pPr marL="0" lvl="0" indent="0" algn="l" rtl="0">
              <a:lnSpc>
                <a:spcPct val="100000"/>
              </a:lnSpc>
              <a:spcBef>
                <a:spcPts val="0"/>
              </a:spcBef>
              <a:spcAft>
                <a:spcPts val="0"/>
              </a:spcAft>
              <a:buClr>
                <a:srgbClr val="000000"/>
              </a:buClr>
              <a:buSzPts val="1100"/>
              <a:buFont typeface="Arial"/>
              <a:buNone/>
            </a:pP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130198681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13019868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u="sng" dirty="0">
                <a:solidFill>
                  <a:schemeClr val="hlink"/>
                </a:solidFill>
                <a:hlinkClick r:id="rId3"/>
              </a:rPr>
              <a:t>https://www.youtube.com/watch?time_continue=1&amp;v=cDA3_5982h8&amp;feature=emb_logo</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7130198681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7130198681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172ab90d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172ab90d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r>
              <a:rPr lang="tr-TR" dirty="0" err="1"/>
              <a:t>This</a:t>
            </a:r>
            <a:r>
              <a:rPr lang="tr-TR" dirty="0"/>
              <a:t> is a </a:t>
            </a:r>
            <a:r>
              <a:rPr lang="tr-TR" dirty="0" err="1"/>
              <a:t>Pear</a:t>
            </a:r>
            <a:r>
              <a:rPr lang="tr-TR" dirty="0"/>
              <a:t> </a:t>
            </a:r>
            <a:r>
              <a:rPr lang="tr-TR" dirty="0" err="1"/>
              <a:t>Deck</a:t>
            </a:r>
            <a:r>
              <a:rPr lang="tr-TR" dirty="0"/>
              <a:t> </a:t>
            </a:r>
            <a:r>
              <a:rPr lang="tr-TR" dirty="0" err="1"/>
              <a:t>Text</a:t>
            </a:r>
            <a:r>
              <a:rPr lang="tr-TR" dirty="0"/>
              <a:t> </a:t>
            </a:r>
            <a:r>
              <a:rPr lang="tr-TR" dirty="0" err="1"/>
              <a:t>Slide</a:t>
            </a:r>
            <a:r>
              <a:rPr lang="tr-TR" dirty="0"/>
              <a:t> </a:t>
            </a:r>
            <a:endParaRPr dirty="0"/>
          </a:p>
          <a:p>
            <a:pPr marL="0" lvl="0" indent="0" algn="l" rtl="0">
              <a:spcBef>
                <a:spcPts val="0"/>
              </a:spcBef>
              <a:spcAft>
                <a:spcPts val="0"/>
              </a:spcAft>
              <a:buNone/>
            </a:pPr>
            <a:r>
              <a:rPr lang="tr-TR" dirty="0"/>
              <a:t>🍐 </a:t>
            </a:r>
            <a:r>
              <a:rPr lang="tr-TR" dirty="0" err="1"/>
              <a:t>To</a:t>
            </a:r>
            <a:r>
              <a:rPr lang="tr-TR" dirty="0"/>
              <a:t> </a:t>
            </a:r>
            <a:r>
              <a:rPr lang="tr-TR" dirty="0" err="1"/>
              <a:t>edit</a:t>
            </a:r>
            <a:r>
              <a:rPr lang="tr-TR" dirty="0"/>
              <a:t> </a:t>
            </a:r>
            <a:r>
              <a:rPr lang="tr-TR" dirty="0" err="1"/>
              <a:t>the</a:t>
            </a:r>
            <a:r>
              <a:rPr lang="tr-TR" dirty="0"/>
              <a:t> </a:t>
            </a:r>
            <a:r>
              <a:rPr lang="tr-TR" dirty="0" err="1"/>
              <a:t>type</a:t>
            </a:r>
            <a:r>
              <a:rPr lang="tr-TR" dirty="0"/>
              <a:t> of </a:t>
            </a:r>
            <a:r>
              <a:rPr lang="tr-TR" dirty="0" err="1"/>
              <a:t>question</a:t>
            </a:r>
            <a:r>
              <a:rPr lang="tr-TR" dirty="0"/>
              <a:t>, </a:t>
            </a:r>
            <a:r>
              <a:rPr lang="tr-TR" dirty="0" err="1"/>
              <a:t>go</a:t>
            </a:r>
            <a:r>
              <a:rPr lang="tr-TR" dirty="0"/>
              <a:t> </a:t>
            </a:r>
            <a:r>
              <a:rPr lang="tr-TR" dirty="0" err="1"/>
              <a:t>back</a:t>
            </a:r>
            <a:r>
              <a:rPr lang="tr-TR" dirty="0"/>
              <a:t> </a:t>
            </a:r>
            <a:r>
              <a:rPr lang="tr-TR" dirty="0" err="1"/>
              <a:t>to</a:t>
            </a:r>
            <a:r>
              <a:rPr lang="tr-TR" dirty="0"/>
              <a:t> </a:t>
            </a:r>
            <a:r>
              <a:rPr lang="tr-TR" dirty="0" err="1"/>
              <a:t>the</a:t>
            </a:r>
            <a:r>
              <a:rPr lang="tr-TR" dirty="0"/>
              <a:t> "Ask </a:t>
            </a:r>
            <a:r>
              <a:rPr lang="tr-TR" dirty="0" err="1"/>
              <a:t>Students</a:t>
            </a:r>
            <a:r>
              <a:rPr lang="tr-TR" dirty="0"/>
              <a:t> a </a:t>
            </a:r>
            <a:r>
              <a:rPr lang="tr-TR" dirty="0" err="1"/>
              <a:t>Question</a:t>
            </a:r>
            <a:r>
              <a:rPr lang="tr-TR" dirty="0"/>
              <a:t>" in </a:t>
            </a:r>
            <a:r>
              <a:rPr lang="tr-TR" dirty="0" err="1"/>
              <a:t>the</a:t>
            </a:r>
            <a:r>
              <a:rPr lang="tr-TR" dirty="0"/>
              <a:t> </a:t>
            </a:r>
            <a:r>
              <a:rPr lang="tr-TR" dirty="0" err="1"/>
              <a:t>Pear</a:t>
            </a:r>
            <a:r>
              <a:rPr lang="tr-TR" dirty="0"/>
              <a:t> </a:t>
            </a:r>
            <a:r>
              <a:rPr lang="tr-TR" dirty="0" err="1"/>
              <a:t>Deck</a:t>
            </a:r>
            <a:r>
              <a:rPr lang="tr-TR" dirty="0"/>
              <a:t> </a:t>
            </a:r>
            <a:r>
              <a:rPr lang="tr-TR" dirty="0" err="1"/>
              <a:t>sidebar</a:t>
            </a:r>
            <a:r>
              <a:rPr lang="tr-TR" dirty="0"/>
              <a:t>.</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04140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Introduced questions will be discussed with the students. If any clue about computational thinking/ problem solving is recognized in the answers and opinions of the students that should be emphasized.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rgbClr val="212529"/>
                </a:solidFill>
                <a:highlight>
                  <a:srgbClr val="FFFFFF"/>
                </a:highlight>
              </a:rPr>
              <a:t>Computational thinking is an approach to solving problems using concepts and ideas from computer science and expressing solutions to those problems so that they can be run on a computer.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Teacher will be explaining these parts in detail by giving example on them. And also should ask the students the way they use these stuff.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For example: Do you organise data?</a:t>
            </a:r>
            <a:endParaRPr/>
          </a:p>
          <a:p>
            <a:pPr marL="0" lvl="0" indent="0" algn="l" rtl="0">
              <a:lnSpc>
                <a:spcPct val="100000"/>
              </a:lnSpc>
              <a:spcBef>
                <a:spcPts val="0"/>
              </a:spcBef>
              <a:spcAft>
                <a:spcPts val="0"/>
              </a:spcAft>
              <a:buSzPts val="1400"/>
              <a:buNone/>
            </a:pPr>
            <a:r>
              <a:rPr lang="tr-TR"/>
              <a:t>Daily life examples.</a:t>
            </a:r>
            <a:endParaRPr/>
          </a:p>
          <a:p>
            <a:pPr marL="0" lvl="0" indent="0" algn="l" rtl="0">
              <a:lnSpc>
                <a:spcPct val="100000"/>
              </a:lnSpc>
              <a:spcBef>
                <a:spcPts val="0"/>
              </a:spcBef>
              <a:spcAft>
                <a:spcPts val="0"/>
              </a:spcAft>
              <a:buSzPts val="1400"/>
              <a:buNone/>
            </a:pPr>
            <a:r>
              <a:rPr lang="tr-TR"/>
              <a:t>Soccer match classification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Breaking problems into parts:</a:t>
            </a:r>
            <a:endParaRPr b="1"/>
          </a:p>
          <a:p>
            <a:pPr marL="457200" lvl="0" indent="-317500" algn="l" rtl="0">
              <a:lnSpc>
                <a:spcPct val="100000"/>
              </a:lnSpc>
              <a:spcBef>
                <a:spcPts val="0"/>
              </a:spcBef>
              <a:spcAft>
                <a:spcPts val="0"/>
              </a:spcAft>
              <a:buSzPts val="1400"/>
              <a:buChar char="-"/>
            </a:pPr>
            <a:r>
              <a:rPr lang="tr-TR"/>
              <a:t>Cooking a dish</a:t>
            </a:r>
            <a:endParaRPr/>
          </a:p>
          <a:p>
            <a:pPr marL="457200" lvl="0" indent="-317500" algn="l" rtl="0">
              <a:lnSpc>
                <a:spcPct val="100000"/>
              </a:lnSpc>
              <a:spcBef>
                <a:spcPts val="0"/>
              </a:spcBef>
              <a:spcAft>
                <a:spcPts val="0"/>
              </a:spcAft>
              <a:buSzPts val="1400"/>
              <a:buChar char="-"/>
            </a:pPr>
            <a:r>
              <a:rPr lang="tr-TR"/>
              <a:t>Cleaning your home</a:t>
            </a:r>
            <a:endParaRPr/>
          </a:p>
          <a:p>
            <a:pPr marL="457200" lvl="0" indent="-317500" algn="l" rtl="0">
              <a:lnSpc>
                <a:spcPct val="100000"/>
              </a:lnSpc>
              <a:spcBef>
                <a:spcPts val="0"/>
              </a:spcBef>
              <a:spcAft>
                <a:spcPts val="0"/>
              </a:spcAft>
              <a:buSzPts val="1400"/>
              <a:buChar char="-"/>
            </a:pPr>
            <a:r>
              <a:rPr lang="tr-TR"/>
              <a:t>Orchestra (Everybody plays different instrument/ synchronization a great product)</a:t>
            </a:r>
            <a:endParaRPr/>
          </a:p>
          <a:p>
            <a:pPr marL="457200" lvl="0" indent="-22860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What are patterns and models? Where do you encounter them? After asking one or two questions about the sub headers and getting answers to them, these should be explained briefly.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tr-TR" b="1">
                <a:solidFill>
                  <a:schemeClr val="dk1"/>
                </a:solidFill>
              </a:rPr>
              <a:t>Summarize</a:t>
            </a:r>
            <a:endParaRPr b="1">
              <a:solidFill>
                <a:schemeClr val="dk1"/>
              </a:solidFill>
            </a:endParaRPr>
          </a:p>
          <a:p>
            <a:pPr marL="0" lvl="0" indent="0" algn="l" rtl="0">
              <a:lnSpc>
                <a:spcPct val="100000"/>
              </a:lnSpc>
              <a:spcBef>
                <a:spcPts val="0"/>
              </a:spcBef>
              <a:spcAft>
                <a:spcPts val="0"/>
              </a:spcAft>
              <a:buClr>
                <a:srgbClr val="000000"/>
              </a:buClr>
              <a:buSzPts val="1100"/>
              <a:buFont typeface="Arial"/>
              <a:buNone/>
            </a:pPr>
            <a:r>
              <a:rPr lang="tr-TR">
                <a:solidFill>
                  <a:schemeClr val="dk1"/>
                </a:solidFill>
              </a:rPr>
              <a:t>Have students write a quick, 1-2 sentence summary of the information they’ve just learned.</a:t>
            </a:r>
            <a:endParaRPr>
              <a:solidFill>
                <a:schemeClr val="dk1"/>
              </a:solidFill>
            </a:endParaRPr>
          </a:p>
          <a:p>
            <a:pPr marL="0" lvl="0" indent="0" algn="l" rtl="0">
              <a:lnSpc>
                <a:spcPct val="100000"/>
              </a:lnSpc>
              <a:spcBef>
                <a:spcPts val="0"/>
              </a:spcBef>
              <a:spcAft>
                <a:spcPts val="0"/>
              </a:spcAft>
              <a:buClr>
                <a:srgbClr val="000000"/>
              </a:buClr>
              <a:buSzPts val="1100"/>
              <a:buFont typeface="Arial"/>
              <a:buNone/>
            </a:pPr>
            <a:endParaRPr>
              <a:solidFill>
                <a:schemeClr val="dk1"/>
              </a:solidFill>
            </a:endParaRPr>
          </a:p>
          <a:p>
            <a:pPr marL="0" lvl="0" indent="0" algn="l" rtl="0">
              <a:lnSpc>
                <a:spcPct val="100000"/>
              </a:lnSpc>
              <a:spcBef>
                <a:spcPts val="0"/>
              </a:spcBef>
              <a:spcAft>
                <a:spcPts val="0"/>
              </a:spcAft>
              <a:buClr>
                <a:srgbClr val="000000"/>
              </a:buClr>
              <a:buSzPts val="1100"/>
              <a:buFont typeface="Arial"/>
              <a:buNone/>
            </a:pPr>
            <a:r>
              <a:rPr lang="tr-TR">
                <a:solidFill>
                  <a:schemeClr val="dk1"/>
                </a:solidFill>
              </a:rPr>
              <a:t>🍐 This is a Pear Deck Text Slide </a:t>
            </a:r>
            <a:endParaRPr>
              <a:solidFill>
                <a:schemeClr val="dk1"/>
              </a:solidFill>
            </a:endParaRPr>
          </a:p>
          <a:p>
            <a:pPr marL="0" lvl="0" indent="0" algn="l" rtl="0">
              <a:lnSpc>
                <a:spcPct val="100000"/>
              </a:lnSpc>
              <a:spcBef>
                <a:spcPts val="0"/>
              </a:spcBef>
              <a:spcAft>
                <a:spcPts val="0"/>
              </a:spcAft>
              <a:buClr>
                <a:srgbClr val="000000"/>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lnSpc>
                <a:spcPct val="100000"/>
              </a:lnSpc>
              <a:spcBef>
                <a:spcPts val="0"/>
              </a:spcBef>
              <a:spcAft>
                <a:spcPts val="0"/>
              </a:spcAft>
              <a:buClr>
                <a:srgbClr val="000000"/>
              </a:buClr>
              <a:buSzPts val="1100"/>
              <a:buFont typeface="Arial"/>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58"/>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58"/>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58"/>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58"/>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4" name="Google Shape;64;p6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5" name="Google Shape;65;p6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9" name="Google Shape;69;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7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3" name="Google Shape;73;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6" name="Google Shape;76;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7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0" name="Google Shape;80;p7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1" name="Google Shape;81;p7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7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5" name="Google Shape;85;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7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 name="Google Shape;88;p7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9" name="Google Shape;89;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7"/>
        <p:cNvGrpSpPr/>
        <p:nvPr/>
      </p:nvGrpSpPr>
      <p:grpSpPr>
        <a:xfrm>
          <a:off x="0" y="0"/>
          <a:ext cx="0" cy="0"/>
          <a:chOff x="0" y="0"/>
          <a:chExt cx="0" cy="0"/>
        </a:xfrm>
      </p:grpSpPr>
      <p:sp>
        <p:nvSpPr>
          <p:cNvPr id="98" name="Google Shape;98;p77"/>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99" name="Google Shape;99;p77"/>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0" name="Google Shape;100;p7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01" name="Google Shape;101;p7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78"/>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04" name="Google Shape;104;p78"/>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05" name="Google Shape;105;p78"/>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06" name="Google Shape;106;p78"/>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61"/>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6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6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6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7"/>
        <p:cNvGrpSpPr/>
        <p:nvPr/>
      </p:nvGrpSpPr>
      <p:grpSpPr>
        <a:xfrm>
          <a:off x="0" y="0"/>
          <a:ext cx="0" cy="0"/>
          <a:chOff x="0" y="0"/>
          <a:chExt cx="0" cy="0"/>
        </a:xfrm>
      </p:grpSpPr>
      <p:sp>
        <p:nvSpPr>
          <p:cNvPr id="108" name="Google Shape;108;p79"/>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109" name="Google Shape;109;p79"/>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10" name="Google Shape;110;p79"/>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 name="Google Shape;111;p7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12" name="Google Shape;112;p79"/>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13"/>
        <p:cNvGrpSpPr/>
        <p:nvPr/>
      </p:nvGrpSpPr>
      <p:grpSpPr>
        <a:xfrm>
          <a:off x="0" y="0"/>
          <a:ext cx="0" cy="0"/>
          <a:chOff x="0" y="0"/>
          <a:chExt cx="0" cy="0"/>
        </a:xfrm>
      </p:grpSpPr>
      <p:sp>
        <p:nvSpPr>
          <p:cNvPr id="114" name="Google Shape;114;p80"/>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80"/>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8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17" name="Google Shape;117;p80"/>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118" name="Google Shape;118;p8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19" name="Google Shape;119;p80"/>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120" name="Google Shape;120;p80"/>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1"/>
        <p:cNvGrpSpPr/>
        <p:nvPr/>
      </p:nvGrpSpPr>
      <p:grpSpPr>
        <a:xfrm>
          <a:off x="0" y="0"/>
          <a:ext cx="0" cy="0"/>
          <a:chOff x="0" y="0"/>
          <a:chExt cx="0" cy="0"/>
        </a:xfrm>
      </p:grpSpPr>
      <p:sp>
        <p:nvSpPr>
          <p:cNvPr id="122" name="Google Shape;122;p81"/>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123" name="Google Shape;123;p81"/>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124" name="Google Shape;124;p8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125" name="Google Shape;125;p81"/>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8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127" name="Google Shape;127;p8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28" name="Google Shape;128;p8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29"/>
        <p:cNvGrpSpPr/>
        <p:nvPr/>
      </p:nvGrpSpPr>
      <p:grpSpPr>
        <a:xfrm>
          <a:off x="0" y="0"/>
          <a:ext cx="0" cy="0"/>
          <a:chOff x="0" y="0"/>
          <a:chExt cx="0" cy="0"/>
        </a:xfrm>
      </p:grpSpPr>
      <p:sp>
        <p:nvSpPr>
          <p:cNvPr id="130" name="Google Shape;130;p82"/>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31" name="Google Shape;131;p8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32" name="Google Shape;132;p8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33" name="Google Shape;133;p8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
        <p:cNvGrpSpPr/>
        <p:nvPr/>
      </p:nvGrpSpPr>
      <p:grpSpPr>
        <a:xfrm>
          <a:off x="0" y="0"/>
          <a:ext cx="0" cy="0"/>
          <a:chOff x="0" y="0"/>
          <a:chExt cx="0" cy="0"/>
        </a:xfrm>
      </p:grpSpPr>
      <p:sp>
        <p:nvSpPr>
          <p:cNvPr id="21" name="Google Shape;21;p62"/>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2"/>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2"/>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4" name="Google Shape;24;p62"/>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25" name="Google Shape;25;p6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26" name="Google Shape;26;p62"/>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27" name="Google Shape;27;p62"/>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0" name="Google Shape;30;p63"/>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1" name="Google Shape;31;p6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2" name="Google Shape;32;p6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34" name="Google Shape;34;p6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5" name="Google Shape;35;p6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6"/>
        <p:cNvGrpSpPr/>
        <p:nvPr/>
      </p:nvGrpSpPr>
      <p:grpSpPr>
        <a:xfrm>
          <a:off x="0" y="0"/>
          <a:ext cx="0" cy="0"/>
          <a:chOff x="0" y="0"/>
          <a:chExt cx="0" cy="0"/>
        </a:xfrm>
      </p:grpSpPr>
      <p:sp>
        <p:nvSpPr>
          <p:cNvPr id="37" name="Google Shape;37;p6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38" name="Google Shape;38;p6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39" name="Google Shape;39;p6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 name="Google Shape;40;p6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6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65"/>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6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6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sp>
        <p:nvSpPr>
          <p:cNvPr id="52" name="Google Shape;52;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3" name="Google Shape;53;p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 name="Google Shape;54;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7" name="Google Shape;57;p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8" name="Google Shape;58;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6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1" name="Google Shape;61;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57"/>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57"/>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57"/>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9" name="Google Shape;49;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0" name="Google Shape;50;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92"/>
        <p:cNvGrpSpPr/>
        <p:nvPr/>
      </p:nvGrpSpPr>
      <p:grpSpPr>
        <a:xfrm>
          <a:off x="0" y="0"/>
          <a:ext cx="0" cy="0"/>
          <a:chOff x="0" y="0"/>
          <a:chExt cx="0" cy="0"/>
        </a:xfrm>
      </p:grpSpPr>
      <p:sp>
        <p:nvSpPr>
          <p:cNvPr id="93" name="Google Shape;93;p76"/>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94" name="Google Shape;94;p76"/>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95" name="Google Shape;95;p7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6" name="Google Shape;96;p76"/>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yZXNwb25zZS1mb290ZXIiLCJsYXN0RWRpdGVkQnkiOiIxMTI1MzkyMDUxOTMxMTc5NTU3MjAiLCJwcmVzZW50YXRpb25JZCI6IjFMY0h1cUNRQ2NWV0l2bVBhbU5jbExqNDVPOHB6dVFiQVZoSlRaZ2JtT0JVIiwiY29udGVudElkIjoiY3VzdG9tLXJlc3BvbnNlLWZyZWVSZXNwb25zZS10ZXh0Iiwic2xpZGVJZCI6InAzIiwiY29udGVudEluc3RhbmNlSWQiOiIxTGNIdXFDUUNjVldJdm1QYW1OY2xMajQ1TzhwenVRYkFWaEpUWmdibU9CVS8xZTNjMDM0NC00NDg2LTRiNDItOGUzMy04YWMyY2QzYmJkZWEifQ==pearId=magic-pear-metadata-identifier" TargetMode="External"/><Relationship Id="rId5" Type="http://schemas.openxmlformats.org/officeDocument/2006/relationships/image" Target="../media/image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hyperlink" Target="http://dontchangethislink.peardeckmagic.zone?eyJ0eXBlIjoiZ29vZ2xlLXNsaWRlcy1hZGRvbi1yZXNwb25zZS1mb290ZXIiLCJsYXN0RWRpdGVkQnkiOiIxMTU5MDE3MzEwMjI0NjY0NzQzNDIiLCJwcmVzZW50YXRpb25JZCI6IjEzYkZHVVFqQThGSDl4TjBGX2JoUlJCM0pXS0cydGl4TzNiZkEzZmNXbDFJIiwiY29udGVudElkIjoiY3VzdG9tLXJlc3BvbnNlLW11bHRpcGxlQ2hvaWNlIiwic2xpZGVJZCI6Imc4N2JlZjcxYzM5XzFfMCIsImNvbnRlbnRJbnN0YW5jZUlkIjoiMTNiRkdVUWpBOEZIOXhOMEZfYmhSUkIzSldLRzJ0aXhPM2JmQTNmY1dsMUkvNDRlMTU1YzItNGNmMy00NWE1LWIxYjktZjA2M2YyMGEwZTVlIn0=pearId=magic-pear-metadata-identifier"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Z2l0bWluZC5jb20vIiwiYW5zd2VycyI6W119pearId=magic-pear-shape-identifier"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dontchangethislink.peardeckmagic.zone?eyJ0eXBlIjoiZ29vZ2xlLXNsaWRlcy1hZGRvbi1yZXNwb25zZS1mb290ZXIiLCJsYXN0RWRpdGVkQnkiOiIxMTU5MDE3MzEwMjI0NjY0NzQzNDIiLCJwcmVzZW50YXRpb25JZCI6IjEzYkZHVVFqQThGSDl4TjBGX2JoUlJCM0pXS0cydGl4TzNiZkEzZmNXbDFJIiwiY29udGVudElkIjoiY3VzdG9tLXJlc3BvbnNlLWVtYmVkZGVkV2Vic2l0ZSIsInNsaWRlSWQiOiJTTElERVNfQVBJMjAyNzk4NTE0Nl8wIiwiY29udGVudEluc3RhbmNlSWQiOiIxM2JGR1VRakE4Rkg5eE4wRl9iaFJSQjNKV0tHMnRpeE8zYmZBM2ZjV2wxSS9lYWY3NDNjYy05Njk2LTRjYjYtYTNmNS0wYTUyYmU3Y2I3MjUifQ==pearId=magic-pear-metadata-identifier" TargetMode="Externa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EzNDg5NDQ3ODk5ODYyMDU3MDQiLCJwcmVzZW50YXRpb25JZCI6IjFMY0h1cUNRQ2NWV0l2bVBhbU5jbExqNDVPOHB6dVFiQVZoSlRaZ2JtT0JVIiwiY29udGVudElkIjoiY3VzdG9tLXJlc3BvbnNlLWZyZWVSZXNwb25zZS10ZXh0Iiwic2xpZGVJZCI6Imc3MTI4ZjI0Zjg3XzFfMTkiLCJjb250ZW50SW5zdGFuY2VJZCI6IjFMY0h1cUNRQ2NWV0l2bVBhbU5jbExqNDVPOHB6dVFiQVZoSlRaZ2JtT0JVLzVhNWVkMzNiLWYxZTQtNDBjYy1hNDU1LTg4ZTc3YTU1YTBhNyJ9pearId=magic-pear-metadata-identifie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E1MiIsInNsaWRlSWQiOiJnNWMyZTJlZGFjMl8wXzE1MiIsInByZXNlbnRhdGlvbklkIjoiMW5rZUR4aGhMSk1RUnpkYkxmUDFZR1pNeVhXdkZsSDZ6bFJsSWY2aEZnVWsiLCJ0ZW1wbGF0ZU5hbWUiOiJTdGFydCBhIE1pbmQgTWFwIGJ5IGRyYXdpbmcgb3IgdHlwaW5nIGFueXdoZXJlIiwibGFzdEVkaXRlZEJ5IjoiMTExMzQ4OTQ0Nzg5OTg2MjA1NzA0IiwiY29udGVudEluc3RhbmNlSWQiOiIyYmQ2NGMzNjI2NjM0NGE5Yjc1ODhkYWRjYTM1MTUzMSJ9pearId=magic-pear-metadata-identifier"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EzNDg5NDQ3ODk5ODYyMDU3MDQiLCJwcmVzZW50YXRpb25JZCI6IjFMY0h1cUNRQ2NWV0l2bVBhbU5jbExqNDVPOHB6dVFiQVZoSlRaZ2JtT0JVIiwiY29udGVudElkIjoiY3VzdG9tLXJlc3BvbnNlLWZyZWVSZXNwb25zZS10ZXh0Iiwic2xpZGVJZCI6Imc3MTI4ZjI0Zjg3XzFfMTkiLCJjb250ZW50SW5zdGFuY2VJZCI6IjFMY0h1cUNRQ2NWV0l2bVBhbU5jbExqNDVPOHB6dVFiQVZoSlRaZ2JtT0JVLzVhNWVkMzNiLWYxZTQtNDBjYy1hNDU1LTg4ZTc3YTU1YTBhNyJ9pearId=magic-pear-metadata-identifier"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Z2l0bWluZC5jb20iLCJhbnN3ZXJzIjpbXX0=pearId=magic-pear-shape-identifier"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dontchangethislink.peardeckmagic.zone?eyJ0eXBlIjoiZ29vZ2xlLXNsaWRlcy1hZGRvbi1yZXNwb25zZS1mb290ZXIiLCJsYXN0RWRpdGVkQnkiOiIxMTU5MDE3MzEwMjI0NjY0NzQzNDIiLCJwcmVzZW50YXRpb25JZCI6IjEzYkZHVVFqQThGSDl4TjBGX2JoUlJCM0pXS0cydGl4TzNiZkEzZmNXbDFJIiwiY29udGVudElkIjoiY3VzdG9tLXJlc3BvbnNlLWVtYmVkZGVkV2Vic2l0ZSIsInNsaWRlSWQiOiJTTElERVNfQVBJMTE1ODk3NzQ3NF8wIiwiY29udGVudEluc3RhbmNlSWQiOiIxM2JGR1VRakE4Rkg5eE4wRl9iaFJSQjNKV0tHMnRpeE8zYmZBM2ZjV2wxSS83YjUwMDU4NS1lZjYxLTQxMDktYWMxNy1mZmYyYzdiY2Q2YWYifQ==pearId=magic-pear-metadata-identifier"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jgiLCJjb250ZW50SW5zdGFuY2VJZCI6IjFucm9VbTZweEpzY0lULVRNbjFNRGpxRURxUXhEQ19PYkJ0ZEVIWVhUNVRJL2I5ODQxMDAxLTJiNzgtNDE0Zi1iZDIwLTM0MzYwOTFiNWM5ZiJ9pearId=magic-pear-metadata-identifier" TargetMode="External"/><Relationship Id="rId5" Type="http://schemas.openxmlformats.org/officeDocument/2006/relationships/image" Target="../media/image2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jgiLCJjb250ZW50SW5zdGFuY2VJZCI6IjFucm9VbTZweEpzY0lULVRNbjFNRGpxRURxUXhEQ19PYkJ0ZEVIWVhUNVRJL2I5ODQxMDAxLTJiNzgtNDE0Zi1iZDIwLTM0MzYwOTFiNWM5ZiJ9pearId=magic-pear-metadata-identifier" TargetMode="External"/><Relationship Id="rId5" Type="http://schemas.openxmlformats.org/officeDocument/2006/relationships/image" Target="../media/image2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yZXNwb25zZS1mb290ZXIiLCJsYXN0RWRpdGVkQnkiOiIxMTI1MzkyMDUxOTMxMTc5NTU3MjAiLCJwcmVzZW50YXRpb25JZCI6IjFMY0h1cUNRQ2NWV0l2bVBhbU5jbExqNDVPOHB6dVFiQVZoSlRaZ2JtT0JVIiwiY29udGVudElkIjoiY3VzdG9tLXJlc3BvbnNlLWZyZWVSZXNwb25zZS10ZXh0Iiwic2xpZGVJZCI6InA4IiwiY29udGVudEluc3RhbmNlSWQiOiIxTGNIdXFDUUNjVldJdm1QYW1OY2xMajQ1TzhwenVRYkFWaEpUWmdibU9CVS85NmEzZGQ4MS01N2ZlLTQyNDktYmFkZi02NmMwNjFlMTAxM2QifQ==pearId=magic-pear-metadata-identifier" TargetMode="External"/><Relationship Id="rId5" Type="http://schemas.openxmlformats.org/officeDocument/2006/relationships/image" Target="../media/image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IxIiwiMjYiLCIyNyIsIjMwIl19pearId=magic-pear-shape-identifier"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TU5MDE3MzEwMjI0NjY0NzQzNDIiLCJwcmVzZW50YXRpb25JZCI6IjEzYkZHVVFqQThGSDl4TjBGX2JoUlJCM0pXS0cydGl4TzNiZkEzZmNXbDFJIiwiY29udGVudElkIjoiY3VzdG9tLXJlc3BvbnNlLW11bHRpcGxlQ2hvaWNlIiwic2xpZGVJZCI6Imc3MTMwMTk4NjgxXzBfMzUyIiwiY29udGVudEluc3RhbmNlSWQiOiIxM2JGR1VRakE4Rkg5eE4wRl9iaFJSQjNKV0tHMnRpeE8zYmZBM2ZjV2wxSS83Y2I2NWJkMy0wZDYyLTQ3NzAtOTY4My01OGFiYmY2MzZiYjQifQ==pearId=magic-pear-metadata-identifier"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gxIiwiODgiLCI5MCIsIjkzIl19pearId=magic-pear-shape-identifier"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TU5MDE3MzEwMjI0NjY0NzQzNDIiLCJwcmVzZW50YXRpb25JZCI6IjEzYkZHVVFqQThGSDl4TjBGX2JoUlJCM0pXS0cydGl4TzNiZkEzZmNXbDFJIiwiY29udGVudElkIjoiY3VzdG9tLXJlc3BvbnNlLW11bHRpcGxlQ2hvaWNlIiwic2xpZGVJZCI6Imc3MTMwMTk4NjgxXzBfMzc0IiwiY29udGVudEluc3RhbmNlSWQiOiIxM2JGR1VRakE4Rkg5eE4wRl9iaFJSQjNKV0tHMnRpeE8zYmZBM2ZjV2wxSS85NWU3NGFmZi1lYWRhLTRkMjQtOGNmMi1iZjhkMTI3M2UxN2MifQ==pearId=magic-pear-metadata-identifier"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yZXNwb25zZS1mb290ZXIiLCJsYXN0RWRpdGVkQnkiOiIxMTI1MzkyMDUxOTMxMTc5NTU3MjAiLCJwcmVzZW50YXRpb25JZCI6IjFMY0h1cUNRQ2NWV0l2bVBhbU5jbExqNDVPOHB6dVFiQVZoSlRaZ2JtT0JVIiwiY29udGVudElkIjoiY3VzdG9tLXJlc3BvbnNlLWZyZWVSZXNwb25zZS10ZXh0Iiwic2xpZGVJZCI6ImdhZDEyN2U0ZThmXzBfMzAxIiwiY29udGVudEluc3RhbmNlSWQiOiIxTGNIdXFDUUNjVldJdm1QYW1OY2xMajQ1TzhwenVRYkFWaEpUWmdibU9CVS9lZTA5NGEwNy1hN2Q5LTQ5MTAtOTU3Ny1iZGUwYjIxYTBiNDAifQ==pearId=magic-pear-metadata-identifier" TargetMode="External"/><Relationship Id="rId5" Type="http://schemas.openxmlformats.org/officeDocument/2006/relationships/image" Target="../media/image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NDM0IiwiY29udGVudEluc3RhbmNlSWQiOiIxbnJvVW02cHhKc2NJVC1UTW4xTURqcUVEcVF4RENfT2JCdGRFSFlYVDVUSS9hYzU1YjFmMS0wZGQ3LTQ2MTYtYjczMy1hZDhhODc1YjU1ZjQifQ==pearId=magic-pear-metadata-identifier" TargetMode="Externa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MY0h1cUNRQ2NWV0l2bVBhbU5jbExqNDVPOHB6dVFiQVZoSlRaZ2JtT0JVIiwiY29udGVudElkIjoiY3VzdG9tLXJlc3BvbnNlLWZyZWVSZXNwb25zZS10ZXh0Iiwic2xpZGVJZCI6Imc3Yzc4NjliNmY3XzFfMTQiLCJjb250ZW50SW5zdGFuY2VJZCI6IjFMY0h1cUNRQ2NWV0l2bVBhbU5jbExqNDVPOHB6dVFiQVZoSlRaZ2JtT0JVL2JmNzczNjQ3LWE1NmQtNDIwMi1hODZjLWI2MjQyYjQzZDBmNiJ9pearId=magic-pear-metadata-identifier" TargetMode="Externa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yZXNwb25zZS1mb290ZXIiLCJsYXN0RWRpdGVkQnkiOiIxMTI1MzkyMDUxOTMxMTc5NTU3MjAiLCJwcmVzZW50YXRpb25JZCI6IjFMY0h1cUNRQ2NWV0l2bVBhbU5jbExqNDVPOHB6dVFiQVZoSlRaZ2JtT0JVIiwiY29udGVudElkIjoiY3VzdG9tLXJlc3BvbnNlLWZyZWVSZXNwb25zZS10ZXh0Iiwic2xpZGVJZCI6InA1IiwiY29udGVudEluc3RhbmNlSWQiOiIxTGNIdXFDUUNjVldJdm1QYW1OY2xMajQ1TzhwenVRYkFWaEpUWmdibU9CVS80ODdhNTlhZS1mYjE3LTRkZGYtYmU4MC02ZjYyYTMzMzAwNTQifQ==pearId=magic-pear-metadata-identifier" TargetMode="External"/><Relationship Id="rId5" Type="http://schemas.openxmlformats.org/officeDocument/2006/relationships/image" Target="../media/image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NjE2IiwiY29udGVudEluc3RhbmNlSWQiOiIxbnJvVW02cHhKc2NJVC1UTW4xTURqcUVEcVF4RENfT2JCdGRFSFlYVDVUSS81MWRmYTE3Ni1kMzk3LTQzNDYtYjMzMC0yMTk0ZjQ1MWExODcifQ==pearId=magic-pear-metadata-identifier"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xMTM0ODk0NDc4OTk4NjIwNTcwNCIsImNvbnRlbnRJbnN0YW5jZUlkIjoiMjkwZjViNDM2ZmM5NDc2Y2E1OTkxY2NjYjQzZWUxMGUifQ==pearId=magic-pear-metadata-identifier" TargetMode="External"/><Relationship Id="rId5" Type="http://schemas.openxmlformats.org/officeDocument/2006/relationships/image" Target="../media/image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41.jpg"/><Relationship Id="rId4" Type="http://schemas.openxmlformats.org/officeDocument/2006/relationships/hyperlink" Target="http://www.youtube.com/watch?v=cDA3_5982h8"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42.jpg"/><Relationship Id="rId5" Type="http://schemas.openxmlformats.org/officeDocument/2006/relationships/hyperlink" Target="http://dontchangethislink.peardeckmagic.zone/?eyJ0eXBlIjoiZ29vZ2xlLXNsaWRlcy1hZGRvbi1yZXNwb25zZS1mb290ZXIiLCJsYXN0RWRpdGVkQnkiOiIxMTI1MzkyMDUxOTMxMTc5NTU3MjAiLCJwcmVzZW50YXRpb25JZCI6IjFucm9VbTZweEpzY0lULVRNbjFNRGpxRURxUXhEQ19PYkJ0ZEVIWVhUNVRJIiwiY29udGVudElkIjoiY3VzdG9tLXJlc3BvbnNlLWZyZWVSZXNwb25zZS10ZXh0Iiwic2xpZGVJZCI6Imc3MTMwMTk4NjgxXzJfOSIsImNvbnRlbnRJbnN0YW5jZUlkIjoiMW5yb1VtNnB4SnNjSVQtVE1uMU1EanFFRHFReERDX09iQnRkRUhZWFQ1VEkvZTM2ZTc2YzQtMThlMy00N2QwLWJkOGItYWMyODhkNGU2ZGFmIn0=pearId=magic-pear-metadata-identifier" TargetMode="Externa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3ZjIxNDgyYTlhXzBfNDEiLCJjb250ZW50SW5zdGFuY2VJZCI6IjFNR1Rsa1NLc21Ga1pzamQzZEZ4T1lvRDNBNk15ZDZzWkw1ZmhpdGtUMVh3LzRkYTFjMjA0LWY2NDgtNDI2MS05NTZlLTMxYWFlNWUzNzU0YiJ9pearId=magic-pear-metadata-identifier"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wMjM3NjU3MzcyNjEyMjM1Nzc4NyIsImNvbnRlbnRJbnN0YW5jZUlkIjoiMjkwZjViNDM2ZmM5NDc2Y2E1OTkxY2NjYjQzZWUxMGUifQ==pearId=magic-pear-metadata-identifier" TargetMode="External"/><Relationship Id="rId5" Type="http://schemas.openxmlformats.org/officeDocument/2006/relationships/image" Target="../media/image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
          <p:cNvGrpSpPr/>
          <p:nvPr/>
        </p:nvGrpSpPr>
        <p:grpSpPr>
          <a:xfrm>
            <a:off x="5122427" y="668001"/>
            <a:ext cx="3841143" cy="3893303"/>
            <a:chOff x="5122427" y="668001"/>
            <a:chExt cx="3841143" cy="3893303"/>
          </a:xfrm>
        </p:grpSpPr>
        <p:grpSp>
          <p:nvGrpSpPr>
            <p:cNvPr id="139" name="Google Shape;139;p1"/>
            <p:cNvGrpSpPr/>
            <p:nvPr/>
          </p:nvGrpSpPr>
          <p:grpSpPr>
            <a:xfrm>
              <a:off x="5144045" y="893590"/>
              <a:ext cx="2833667" cy="2964311"/>
              <a:chOff x="3860721" y="1330073"/>
              <a:chExt cx="3544299" cy="3707706"/>
            </a:xfrm>
          </p:grpSpPr>
          <p:sp>
            <p:nvSpPr>
              <p:cNvPr id="140" name="Google Shape;140;p1"/>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1"/>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1"/>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1"/>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1"/>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1"/>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1"/>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1"/>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1"/>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1"/>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1"/>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1"/>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1"/>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1"/>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1"/>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1"/>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1"/>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1"/>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1"/>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1"/>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1"/>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1"/>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1"/>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1"/>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1"/>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1"/>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1"/>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1"/>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1"/>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1"/>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1"/>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1"/>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1"/>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1"/>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1"/>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1"/>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1"/>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1"/>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1"/>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1"/>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1"/>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1"/>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1"/>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1"/>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1"/>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1"/>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1"/>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1"/>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1"/>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1"/>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1"/>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1"/>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1"/>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1"/>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1"/>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1"/>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1"/>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1"/>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1"/>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1"/>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1"/>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1"/>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1"/>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1"/>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1"/>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1"/>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1"/>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1"/>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1"/>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1"/>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1"/>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1"/>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1"/>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1"/>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1"/>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1"/>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1"/>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1"/>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1"/>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1"/>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1"/>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1"/>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1"/>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1"/>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1"/>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1"/>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1"/>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1"/>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1"/>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1"/>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1"/>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1"/>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1"/>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1"/>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1"/>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1"/>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1"/>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1"/>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1"/>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1"/>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1"/>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1"/>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1"/>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1"/>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1"/>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1"/>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1"/>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7" name="Google Shape;247;p1"/>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1"/>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1"/>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1"/>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1"/>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1"/>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1"/>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1"/>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1"/>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1"/>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1"/>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1"/>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1"/>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1"/>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1"/>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1"/>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1"/>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1"/>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1"/>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1"/>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1"/>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1"/>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1"/>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1"/>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1"/>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1"/>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1"/>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1"/>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1"/>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1"/>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1"/>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8" name="Google Shape;278;p1"/>
            <p:cNvGrpSpPr/>
            <p:nvPr/>
          </p:nvGrpSpPr>
          <p:grpSpPr>
            <a:xfrm flipH="1">
              <a:off x="5678143" y="1227582"/>
              <a:ext cx="345795" cy="1043508"/>
              <a:chOff x="5678143" y="1151382"/>
              <a:chExt cx="345795" cy="1043508"/>
            </a:xfrm>
          </p:grpSpPr>
          <p:sp>
            <p:nvSpPr>
              <p:cNvPr id="279" name="Google Shape;279;p1"/>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1"/>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1"/>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1"/>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1"/>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1"/>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1"/>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1"/>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1"/>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1"/>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1"/>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1"/>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1"/>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1"/>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1"/>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1"/>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1"/>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6" name="Google Shape;296;p1"/>
            <p:cNvGrpSpPr/>
            <p:nvPr/>
          </p:nvGrpSpPr>
          <p:grpSpPr>
            <a:xfrm>
              <a:off x="5122427" y="3292365"/>
              <a:ext cx="823270" cy="1268939"/>
              <a:chOff x="5490177" y="3555452"/>
              <a:chExt cx="823270" cy="1268939"/>
            </a:xfrm>
          </p:grpSpPr>
          <p:sp>
            <p:nvSpPr>
              <p:cNvPr id="297" name="Google Shape;297;p1"/>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1"/>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1"/>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1"/>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1"/>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1"/>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1"/>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1"/>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1"/>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1"/>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1"/>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1"/>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1"/>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1"/>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1"/>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1"/>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1"/>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1"/>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1"/>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1"/>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1"/>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1"/>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1"/>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1"/>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1"/>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1"/>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1"/>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1"/>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1"/>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1"/>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1"/>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28" name="Google Shape;328;p1"/>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1"/>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1"/>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1"/>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1"/>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1"/>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1"/>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1"/>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1"/>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1"/>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1"/>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1"/>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1"/>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1"/>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1"/>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1"/>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1"/>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1"/>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1"/>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1"/>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1"/>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1"/>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1"/>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1"/>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1"/>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1"/>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1"/>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1"/>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1"/>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1"/>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1"/>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1"/>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1"/>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1"/>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1"/>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1"/>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4" name="Google Shape;364;p1"/>
            <p:cNvGrpSpPr/>
            <p:nvPr/>
          </p:nvGrpSpPr>
          <p:grpSpPr>
            <a:xfrm>
              <a:off x="6544681" y="927100"/>
              <a:ext cx="264551" cy="200503"/>
              <a:chOff x="6621095" y="1452181"/>
              <a:chExt cx="330894" cy="250785"/>
            </a:xfrm>
          </p:grpSpPr>
          <p:sp>
            <p:nvSpPr>
              <p:cNvPr id="365" name="Google Shape;365;p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70" name="Google Shape;370;p1"/>
            <p:cNvGrpSpPr/>
            <p:nvPr/>
          </p:nvGrpSpPr>
          <p:grpSpPr>
            <a:xfrm>
              <a:off x="7210360" y="1314224"/>
              <a:ext cx="264551" cy="200503"/>
              <a:chOff x="6621095" y="1452181"/>
              <a:chExt cx="330894" cy="250785"/>
            </a:xfrm>
          </p:grpSpPr>
          <p:sp>
            <p:nvSpPr>
              <p:cNvPr id="371" name="Google Shape;371;p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76" name="Google Shape;376;p1"/>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1"/>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78" name="Google Shape;378;p1"/>
            <p:cNvGrpSpPr/>
            <p:nvPr/>
          </p:nvGrpSpPr>
          <p:grpSpPr>
            <a:xfrm flipH="1">
              <a:off x="8183211" y="2407472"/>
              <a:ext cx="780359" cy="1195999"/>
              <a:chOff x="3975528" y="3303922"/>
              <a:chExt cx="780359" cy="1195999"/>
            </a:xfrm>
          </p:grpSpPr>
          <p:sp>
            <p:nvSpPr>
              <p:cNvPr id="379" name="Google Shape;379;p1"/>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1"/>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1"/>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1"/>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1"/>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1"/>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1"/>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1"/>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1"/>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1"/>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p1"/>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1"/>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1" name="Google Shape;391;p1"/>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392;p1"/>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1"/>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1"/>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1"/>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1"/>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1"/>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1"/>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 name="Google Shape;399;p1"/>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 name="Google Shape;400;p1"/>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401;p1"/>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p1"/>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 name="Google Shape;403;p1"/>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 name="Google Shape;404;p1"/>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05" name="Google Shape;405;p1"/>
              <p:cNvGrpSpPr/>
              <p:nvPr/>
            </p:nvGrpSpPr>
            <p:grpSpPr>
              <a:xfrm flipH="1">
                <a:off x="4321768" y="3621401"/>
                <a:ext cx="239006" cy="181217"/>
                <a:chOff x="6621095" y="1452181"/>
                <a:chExt cx="330894" cy="250785"/>
              </a:xfrm>
            </p:grpSpPr>
            <p:sp>
              <p:nvSpPr>
                <p:cNvPr id="406" name="Google Shape;406;p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 name="Google Shape;409;p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 name="Google Shape;410;p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11" name="Google Shape;411;p1"/>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 name="Google Shape;412;p1"/>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13" name="Google Shape;413;p1"/>
          <p:cNvSpPr txBox="1">
            <a:spLocks noGrp="1"/>
          </p:cNvSpPr>
          <p:nvPr>
            <p:ph type="ctrTitle"/>
          </p:nvPr>
        </p:nvSpPr>
        <p:spPr>
          <a:xfrm>
            <a:off x="1058050" y="451575"/>
            <a:ext cx="4948200" cy="2123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rPr>
              <a:t>Computational Thinking?</a:t>
            </a:r>
            <a:endParaRPr>
              <a:solidFill>
                <a:srgbClr val="741B47"/>
              </a:solidFill>
              <a:latin typeface="Raleway Medium"/>
              <a:ea typeface="Raleway Medium"/>
              <a:cs typeface="Raleway Medium"/>
              <a:sym typeface="Raleway Medium"/>
            </a:endParaRPr>
          </a:p>
        </p:txBody>
      </p:sp>
      <p:sp>
        <p:nvSpPr>
          <p:cNvPr id="414" name="Google Shape;414;p1"/>
          <p:cNvSpPr txBox="1">
            <a:spLocks noGrp="1"/>
          </p:cNvSpPr>
          <p:nvPr>
            <p:ph type="ctrTitle"/>
          </p:nvPr>
        </p:nvSpPr>
        <p:spPr>
          <a:xfrm>
            <a:off x="1058050" y="3119675"/>
            <a:ext cx="4948200" cy="902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rPr>
              <a:t>Session-1</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0"/>
          <p:cNvSpPr txBox="1">
            <a:spLocks noGrp="1"/>
          </p:cNvSpPr>
          <p:nvPr>
            <p:ph type="body" idx="1"/>
          </p:nvPr>
        </p:nvSpPr>
        <p:spPr>
          <a:xfrm>
            <a:off x="457200" y="1748400"/>
            <a:ext cx="4242300" cy="3065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Computational Thinking is the must step between having a problem and having a solution to that problem.</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Computational Thinking aims to teach how to form a solution such that can be programmed into a computer.</a:t>
            </a:r>
            <a:endParaRPr/>
          </a:p>
        </p:txBody>
      </p:sp>
      <p:sp>
        <p:nvSpPr>
          <p:cNvPr id="487" name="Google Shape;487;p1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a:t>
            </a:fld>
            <a:endParaRPr/>
          </a:p>
        </p:txBody>
      </p:sp>
      <p:pic>
        <p:nvPicPr>
          <p:cNvPr id="488" name="Google Shape;488;p10"/>
          <p:cNvPicPr preferRelativeResize="0"/>
          <p:nvPr/>
        </p:nvPicPr>
        <p:blipFill rotWithShape="1">
          <a:blip r:embed="rId3">
            <a:alphaModFix/>
          </a:blip>
          <a:srcRect/>
          <a:stretch/>
        </p:blipFill>
        <p:spPr>
          <a:xfrm>
            <a:off x="5011819" y="1792844"/>
            <a:ext cx="3897299" cy="2515600"/>
          </a:xfrm>
          <a:prstGeom prst="rect">
            <a:avLst/>
          </a:prstGeom>
          <a:noFill/>
          <a:ln>
            <a:noFill/>
          </a:ln>
        </p:spPr>
      </p:pic>
      <p:sp>
        <p:nvSpPr>
          <p:cNvPr id="489" name="Google Shape;489;p10"/>
          <p:cNvSpPr txBox="1">
            <a:spLocks noGrp="1"/>
          </p:cNvSpPr>
          <p:nvPr>
            <p:ph type="title"/>
          </p:nvPr>
        </p:nvSpPr>
        <p:spPr>
          <a:xfrm>
            <a:off x="431800" y="173800"/>
            <a:ext cx="8039100" cy="1354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Computational Thinking?</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495" name="Google Shape;495;p11"/>
          <p:cNvSpPr txBox="1"/>
          <p:nvPr/>
        </p:nvSpPr>
        <p:spPr>
          <a:xfrm>
            <a:off x="431800" y="173800"/>
            <a:ext cx="63255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Architects or Bricklayers?</a:t>
            </a:r>
            <a:endParaRPr sz="4800" b="0" i="0" u="none" strike="noStrike" cap="none">
              <a:solidFill>
                <a:srgbClr val="419DD2"/>
              </a:solidFill>
              <a:latin typeface="Raleway SemiBold"/>
              <a:ea typeface="Raleway SemiBold"/>
              <a:cs typeface="Raleway SemiBold"/>
              <a:sym typeface="Raleway SemiBold"/>
            </a:endParaRPr>
          </a:p>
        </p:txBody>
      </p:sp>
      <p:sp>
        <p:nvSpPr>
          <p:cNvPr id="496" name="Google Shape;496;p11"/>
          <p:cNvSpPr txBox="1"/>
          <p:nvPr/>
        </p:nvSpPr>
        <p:spPr>
          <a:xfrm>
            <a:off x="128849" y="1103792"/>
            <a:ext cx="4159876" cy="273411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Barlow Light"/>
                <a:ea typeface="Barlow Light"/>
                <a:cs typeface="Barlow Light"/>
                <a:sym typeface="Barlow Light"/>
              </a:rPr>
              <a:t>Programming is like bricklaying. You don’t have to have an in depth knowledge and thinking to be able to build a wall.</a:t>
            </a: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Barlow Light"/>
                <a:ea typeface="Barlow Light"/>
                <a:cs typeface="Barlow Light"/>
                <a:sym typeface="Barlow Light"/>
              </a:rPr>
              <a:t>Programming with computational thinking is the architecture.</a:t>
            </a:r>
            <a:endParaRPr sz="1400" b="0" i="0" u="none" strike="noStrike" cap="none">
              <a:solidFill>
                <a:srgbClr val="000000"/>
              </a:solidFill>
              <a:latin typeface="Barlow Light"/>
              <a:ea typeface="Barlow Light"/>
              <a:cs typeface="Barlow Light"/>
              <a:sym typeface="Barlow Light"/>
            </a:endParaRPr>
          </a:p>
        </p:txBody>
      </p:sp>
      <p:pic>
        <p:nvPicPr>
          <p:cNvPr id="497" name="Google Shape;497;p11"/>
          <p:cNvPicPr preferRelativeResize="0"/>
          <p:nvPr/>
        </p:nvPicPr>
        <p:blipFill rotWithShape="1">
          <a:blip r:embed="rId3">
            <a:alphaModFix/>
          </a:blip>
          <a:srcRect/>
          <a:stretch/>
        </p:blipFill>
        <p:spPr>
          <a:xfrm>
            <a:off x="4283102" y="1022494"/>
            <a:ext cx="4660248" cy="33780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12</a:t>
            </a:fld>
            <a:endParaRPr/>
          </a:p>
        </p:txBody>
      </p:sp>
      <p:sp>
        <p:nvSpPr>
          <p:cNvPr id="503" name="Google Shape;503;p12"/>
          <p:cNvSpPr txBox="1">
            <a:spLocks noGrp="1"/>
          </p:cNvSpPr>
          <p:nvPr>
            <p:ph type="ctrTitle" idx="4294967295"/>
          </p:nvPr>
        </p:nvSpPr>
        <p:spPr>
          <a:xfrm>
            <a:off x="76200" y="-76200"/>
            <a:ext cx="8661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3600" b="0" i="0" u="none" strike="noStrike" cap="none">
                <a:solidFill>
                  <a:srgbClr val="741B47"/>
                </a:solidFill>
                <a:latin typeface="Raleway Medium"/>
                <a:ea typeface="Raleway Medium"/>
                <a:cs typeface="Raleway Medium"/>
                <a:sym typeface="Raleway Medium"/>
              </a:rPr>
              <a:t>Four pillars of Computational Thinking</a:t>
            </a:r>
            <a:endParaRPr sz="3600" b="0" i="0" u="none" strike="noStrike" cap="none">
              <a:solidFill>
                <a:srgbClr val="741B47"/>
              </a:solidFill>
              <a:latin typeface="Raleway Medium"/>
              <a:ea typeface="Raleway Medium"/>
              <a:cs typeface="Raleway Medium"/>
              <a:sym typeface="Raleway Medium"/>
            </a:endParaRPr>
          </a:p>
        </p:txBody>
      </p:sp>
      <p:sp>
        <p:nvSpPr>
          <p:cNvPr id="504" name="Google Shape;504;p12"/>
          <p:cNvSpPr txBox="1">
            <a:spLocks noGrp="1"/>
          </p:cNvSpPr>
          <p:nvPr>
            <p:ph type="subTitle" idx="4294967295"/>
          </p:nvPr>
        </p:nvSpPr>
        <p:spPr>
          <a:xfrm>
            <a:off x="650850" y="1321439"/>
            <a:ext cx="7842300" cy="34377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Decomposition</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Pattern Recognition</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Abstraction</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Algorithm Design</a:t>
            </a:r>
            <a:endParaRPr sz="3600" b="0" i="0" u="none" strike="noStrike" cap="none">
              <a:solidFill>
                <a:schemeClr val="dk1"/>
              </a:solidFill>
              <a:latin typeface="Raleway"/>
              <a:ea typeface="Raleway"/>
              <a:cs typeface="Raleway"/>
              <a:sym typeface="Raleway"/>
            </a:endParaRPr>
          </a:p>
          <a:p>
            <a:pPr marL="457200" marR="0" lvl="0" indent="0" algn="l" rtl="0">
              <a:lnSpc>
                <a:spcPct val="110000"/>
              </a:lnSpc>
              <a:spcBef>
                <a:spcPts val="600"/>
              </a:spcBef>
              <a:spcAft>
                <a:spcPts val="0"/>
              </a:spcAft>
              <a:buClr>
                <a:schemeClr val="accent1"/>
              </a:buClr>
              <a:buSzPts val="1800"/>
              <a:buFont typeface="Barlow Light"/>
              <a:buNone/>
            </a:pP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3"/>
          <p:cNvSpPr txBox="1">
            <a:spLocks noGrp="1"/>
          </p:cNvSpPr>
          <p:nvPr>
            <p:ph type="ctrTitle"/>
          </p:nvPr>
        </p:nvSpPr>
        <p:spPr>
          <a:xfrm>
            <a:off x="1085850" y="2257776"/>
            <a:ext cx="4676700" cy="668094"/>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Decomposition</a:t>
            </a:r>
            <a:endParaRPr sz="4000">
              <a:solidFill>
                <a:srgbClr val="741B47"/>
              </a:solidFill>
              <a:latin typeface="Raleway Medium"/>
              <a:ea typeface="Raleway Medium"/>
              <a:cs typeface="Raleway Medium"/>
              <a:sym typeface="Raleway Medium"/>
            </a:endParaRPr>
          </a:p>
        </p:txBody>
      </p:sp>
      <p:sp>
        <p:nvSpPr>
          <p:cNvPr id="510" name="Google Shape;510;p1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516" name="Google Shape;516;p14"/>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Decomposition</a:t>
            </a:r>
            <a:endParaRPr sz="4000">
              <a:solidFill>
                <a:srgbClr val="419DD3"/>
              </a:solidFill>
              <a:latin typeface="Raleway Medium"/>
              <a:ea typeface="Raleway Medium"/>
              <a:cs typeface="Raleway Medium"/>
              <a:sym typeface="Raleway Medium"/>
            </a:endParaRPr>
          </a:p>
        </p:txBody>
      </p:sp>
      <p:sp>
        <p:nvSpPr>
          <p:cNvPr id="517" name="Google Shape;517;p14"/>
          <p:cNvSpPr/>
          <p:nvPr/>
        </p:nvSpPr>
        <p:spPr>
          <a:xfrm>
            <a:off x="431799" y="1168822"/>
            <a:ext cx="7744637" cy="304698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tr-TR" sz="1600" b="0" i="0" u="none" strike="noStrike" cap="none">
                <a:solidFill>
                  <a:schemeClr val="dk1"/>
                </a:solidFill>
                <a:latin typeface="Raleway SemiBold"/>
                <a:ea typeface="Raleway SemiBold"/>
                <a:cs typeface="Raleway SemiBold"/>
                <a:sym typeface="Raleway SemiBold"/>
              </a:rPr>
              <a:t>Let’s discuss and try to predict what does decomposition mean in computational thinking!</a:t>
            </a:r>
            <a:endParaRPr sz="1600" b="0" i="0" u="none" strike="noStrike" cap="none">
              <a:solidFill>
                <a:schemeClr val="dk1"/>
              </a:solidFill>
              <a:latin typeface="Raleway SemiBold"/>
              <a:ea typeface="Raleway SemiBold"/>
              <a:cs typeface="Raleway SemiBold"/>
              <a:sym typeface="Raleway SemiBold"/>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8" name="Google Shape;518;p14"/>
          <p:cNvPicPr preferRelativeResize="0"/>
          <p:nvPr/>
        </p:nvPicPr>
        <p:blipFill rotWithShape="1">
          <a:blip r:embed="rId3">
            <a:alphaModFix/>
          </a:blip>
          <a:srcRect/>
          <a:stretch/>
        </p:blipFill>
        <p:spPr>
          <a:xfrm>
            <a:off x="2389575" y="2014675"/>
            <a:ext cx="4364849" cy="2459075"/>
          </a:xfrm>
          <a:prstGeom prst="rect">
            <a:avLst/>
          </a:prstGeom>
          <a:noFill/>
          <a:ln>
            <a:noFill/>
          </a:ln>
        </p:spPr>
      </p:pic>
      <p:pic>
        <p:nvPicPr>
          <p:cNvPr id="519" name="Google Shape;519;p14">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520" name="Google Shape;520;p14">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4"/>
        <p:cNvGrpSpPr/>
        <p:nvPr/>
      </p:nvGrpSpPr>
      <p:grpSpPr>
        <a:xfrm>
          <a:off x="0" y="0"/>
          <a:ext cx="0" cy="0"/>
          <a:chOff x="0" y="0"/>
          <a:chExt cx="0" cy="0"/>
        </a:xfrm>
      </p:grpSpPr>
      <p:sp>
        <p:nvSpPr>
          <p:cNvPr id="525" name="Google Shape;525;p1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800">
                <a:solidFill>
                  <a:srgbClr val="741B47"/>
                </a:solidFill>
                <a:latin typeface="Raleway Medium"/>
                <a:ea typeface="Raleway Medium"/>
                <a:cs typeface="Raleway Medium"/>
                <a:sym typeface="Raleway Medium"/>
              </a:rPr>
              <a:t>Decomposition</a:t>
            </a:r>
            <a:endParaRPr>
              <a:solidFill>
                <a:srgbClr val="741B47"/>
              </a:solidFill>
            </a:endParaRPr>
          </a:p>
        </p:txBody>
      </p:sp>
      <p:sp>
        <p:nvSpPr>
          <p:cNvPr id="526" name="Google Shape;526;p15"/>
          <p:cNvSpPr txBox="1">
            <a:spLocks noGrp="1"/>
          </p:cNvSpPr>
          <p:nvPr>
            <p:ph type="body" idx="1"/>
          </p:nvPr>
        </p:nvSpPr>
        <p:spPr>
          <a:xfrm>
            <a:off x="501500" y="973300"/>
            <a:ext cx="6605700"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It basically means breaking a problem into smaller pieces.</a:t>
            </a:r>
            <a:endParaRPr/>
          </a:p>
        </p:txBody>
      </p:sp>
      <p:sp>
        <p:nvSpPr>
          <p:cNvPr id="527" name="Google Shape;527;p1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15</a:t>
            </a:fld>
            <a:endParaRPr/>
          </a:p>
        </p:txBody>
      </p:sp>
      <p:pic>
        <p:nvPicPr>
          <p:cNvPr id="528" name="Google Shape;528;p15"/>
          <p:cNvPicPr preferRelativeResize="0"/>
          <p:nvPr/>
        </p:nvPicPr>
        <p:blipFill rotWithShape="1">
          <a:blip r:embed="rId3">
            <a:alphaModFix/>
          </a:blip>
          <a:srcRect/>
          <a:stretch/>
        </p:blipFill>
        <p:spPr>
          <a:xfrm>
            <a:off x="1712250" y="1734863"/>
            <a:ext cx="4882224" cy="2080175"/>
          </a:xfrm>
          <a:prstGeom prst="rect">
            <a:avLst/>
          </a:prstGeom>
          <a:noFill/>
          <a:ln>
            <a:noFill/>
          </a:ln>
        </p:spPr>
      </p:pic>
      <p:sp>
        <p:nvSpPr>
          <p:cNvPr id="529" name="Google Shape;529;p15"/>
          <p:cNvSpPr txBox="1"/>
          <p:nvPr/>
        </p:nvSpPr>
        <p:spPr>
          <a:xfrm>
            <a:off x="243950" y="3913950"/>
            <a:ext cx="8057400" cy="7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Barlow Light"/>
                <a:ea typeface="Barlow Light"/>
                <a:cs typeface="Barlow Light"/>
                <a:sym typeface="Barlow Light"/>
              </a:rPr>
              <a:t>Let’s think of some examples of decomposition!</a:t>
            </a:r>
            <a:endParaRPr sz="1400" b="0" i="0" u="none" strike="noStrike" cap="none">
              <a:solidFill>
                <a:srgbClr val="000000"/>
              </a:solidFill>
              <a:latin typeface="Barlow Light"/>
              <a:ea typeface="Barlow Light"/>
              <a:cs typeface="Barlow Light"/>
              <a:sym typeface="Barlow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Decomposition</a:t>
            </a:r>
            <a:endParaRPr>
              <a:solidFill>
                <a:srgbClr val="741B47"/>
              </a:solidFill>
            </a:endParaRPr>
          </a:p>
        </p:txBody>
      </p:sp>
      <p:sp>
        <p:nvSpPr>
          <p:cNvPr id="535" name="Google Shape;535;p16"/>
          <p:cNvSpPr txBox="1">
            <a:spLocks noGrp="1"/>
          </p:cNvSpPr>
          <p:nvPr>
            <p:ph type="body" idx="1"/>
          </p:nvPr>
        </p:nvSpPr>
        <p:spPr>
          <a:xfrm>
            <a:off x="174812" y="922062"/>
            <a:ext cx="4967400" cy="3594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We use </a:t>
            </a:r>
            <a:r>
              <a:rPr lang="tr-TR">
                <a:solidFill>
                  <a:srgbClr val="FF0000"/>
                </a:solidFill>
              </a:rPr>
              <a:t>tree structures</a:t>
            </a:r>
            <a:r>
              <a:rPr lang="tr-TR"/>
              <a:t> to visualize decomposition</a:t>
            </a:r>
            <a:endParaRPr/>
          </a:p>
          <a:p>
            <a:pPr marL="0" lvl="0" indent="0" algn="l" rtl="0">
              <a:lnSpc>
                <a:spcPct val="110000"/>
              </a:lnSpc>
              <a:spcBef>
                <a:spcPts val="600"/>
              </a:spcBef>
              <a:spcAft>
                <a:spcPts val="0"/>
              </a:spcAft>
              <a:buSzPts val="1800"/>
              <a:buNone/>
            </a:pPr>
            <a:endParaRPr/>
          </a:p>
          <a:p>
            <a:pPr marL="457200" lvl="0" indent="-342900" algn="l" rtl="0">
              <a:lnSpc>
                <a:spcPct val="110000"/>
              </a:lnSpc>
              <a:spcBef>
                <a:spcPts val="600"/>
              </a:spcBef>
              <a:spcAft>
                <a:spcPts val="0"/>
              </a:spcAft>
              <a:buSzPts val="1800"/>
              <a:buChar char="▸"/>
            </a:pPr>
            <a:r>
              <a:rPr lang="tr-TR"/>
              <a:t>Tree structures help us decompose problems into sub-problems.</a:t>
            </a:r>
            <a:endParaRPr/>
          </a:p>
          <a:p>
            <a:pPr marL="457200" lvl="0" indent="-342900" algn="l" rtl="0">
              <a:lnSpc>
                <a:spcPct val="110000"/>
              </a:lnSpc>
              <a:spcBef>
                <a:spcPts val="0"/>
              </a:spcBef>
              <a:spcAft>
                <a:spcPts val="0"/>
              </a:spcAft>
              <a:buSzPts val="1800"/>
              <a:buChar char="▸"/>
            </a:pPr>
            <a:r>
              <a:rPr lang="tr-TR"/>
              <a:t>It consists of blocks connected by branches.</a:t>
            </a:r>
            <a:endParaRPr/>
          </a:p>
          <a:p>
            <a:pPr marL="457200" lvl="0" indent="-342900" algn="l" rtl="0">
              <a:lnSpc>
                <a:spcPct val="110000"/>
              </a:lnSpc>
              <a:spcBef>
                <a:spcPts val="0"/>
              </a:spcBef>
              <a:spcAft>
                <a:spcPts val="0"/>
              </a:spcAft>
              <a:buSzPts val="1800"/>
              <a:buChar char="▸"/>
            </a:pPr>
            <a:r>
              <a:rPr lang="tr-TR"/>
              <a:t>Each block that is connected to its parent block which is above it, represents a sub problem of that block.</a:t>
            </a:r>
            <a:endParaRPr/>
          </a:p>
        </p:txBody>
      </p:sp>
      <p:sp>
        <p:nvSpPr>
          <p:cNvPr id="536" name="Google Shape;536;p1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16</a:t>
            </a:fld>
            <a:endParaRPr/>
          </a:p>
        </p:txBody>
      </p:sp>
      <p:pic>
        <p:nvPicPr>
          <p:cNvPr id="537" name="Google Shape;537;p16"/>
          <p:cNvPicPr preferRelativeResize="0"/>
          <p:nvPr/>
        </p:nvPicPr>
        <p:blipFill rotWithShape="1">
          <a:blip r:embed="rId3">
            <a:alphaModFix/>
          </a:blip>
          <a:srcRect/>
          <a:stretch/>
        </p:blipFill>
        <p:spPr>
          <a:xfrm>
            <a:off x="4572000" y="1087254"/>
            <a:ext cx="4260237" cy="24224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7"/>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Decomposition</a:t>
            </a:r>
            <a:r>
              <a:rPr lang="tr-TR"/>
              <a:t> </a:t>
            </a:r>
            <a:endParaRPr/>
          </a:p>
        </p:txBody>
      </p:sp>
      <p:sp>
        <p:nvSpPr>
          <p:cNvPr id="543" name="Google Shape;543;p17"/>
          <p:cNvSpPr txBox="1">
            <a:spLocks noGrp="1"/>
          </p:cNvSpPr>
          <p:nvPr>
            <p:ph type="body" idx="1"/>
          </p:nvPr>
        </p:nvSpPr>
        <p:spPr>
          <a:xfrm>
            <a:off x="695464" y="1106868"/>
            <a:ext cx="6605700"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Try to break these problems into as much sub problems as possible and represent them with tree structures:</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Making a chocolate cake</a:t>
            </a:r>
            <a:endParaRPr/>
          </a:p>
          <a:p>
            <a:pPr marL="0" lvl="0" indent="0" algn="l" rtl="0">
              <a:lnSpc>
                <a:spcPct val="110000"/>
              </a:lnSpc>
              <a:spcBef>
                <a:spcPts val="600"/>
              </a:spcBef>
              <a:spcAft>
                <a:spcPts val="0"/>
              </a:spcAft>
              <a:buSzPts val="1800"/>
              <a:buNone/>
            </a:pPr>
            <a:r>
              <a:rPr lang="tr-TR"/>
              <a:t>Parking a car</a:t>
            </a:r>
            <a:endParaRPr/>
          </a:p>
          <a:p>
            <a:pPr marL="0" lvl="0" indent="0" algn="l" rtl="0">
              <a:lnSpc>
                <a:spcPct val="110000"/>
              </a:lnSpc>
              <a:spcBef>
                <a:spcPts val="600"/>
              </a:spcBef>
              <a:spcAft>
                <a:spcPts val="0"/>
              </a:spcAft>
              <a:buSzPts val="1800"/>
              <a:buNone/>
            </a:pPr>
            <a:r>
              <a:rPr lang="tr-TR"/>
              <a:t>Preparing to go to work in the morning</a:t>
            </a:r>
            <a:endParaRPr/>
          </a:p>
          <a:p>
            <a:pPr marL="0" lvl="0" indent="0" algn="l" rtl="0">
              <a:lnSpc>
                <a:spcPct val="110000"/>
              </a:lnSpc>
              <a:spcBef>
                <a:spcPts val="600"/>
              </a:spcBef>
              <a:spcAft>
                <a:spcPts val="0"/>
              </a:spcAft>
              <a:buSzPts val="1800"/>
              <a:buNone/>
            </a:pPr>
            <a:r>
              <a:rPr lang="tr-TR"/>
              <a:t>Preparing vocation plan</a:t>
            </a:r>
            <a:endParaRPr/>
          </a:p>
          <a:p>
            <a:pPr marL="0" lvl="0" indent="0" algn="l" rtl="0">
              <a:lnSpc>
                <a:spcPct val="110000"/>
              </a:lnSpc>
              <a:spcBef>
                <a:spcPts val="600"/>
              </a:spcBef>
              <a:spcAft>
                <a:spcPts val="0"/>
              </a:spcAft>
              <a:buSzPts val="1800"/>
              <a:buNone/>
            </a:pPr>
            <a:r>
              <a:rPr lang="tr-TR"/>
              <a:t>Become IT guy</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p>
        </p:txBody>
      </p:sp>
      <p:sp>
        <p:nvSpPr>
          <p:cNvPr id="544" name="Google Shape;544;p1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8"/>
          <p:cNvSpPr txBox="1">
            <a:spLocks noGrp="1"/>
          </p:cNvSpPr>
          <p:nvPr>
            <p:ph type="title"/>
          </p:nvPr>
        </p:nvSpPr>
        <p:spPr>
          <a:xfrm>
            <a:off x="457200" y="192650"/>
            <a:ext cx="8020500" cy="630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Making A Chocolate Cake</a:t>
            </a:r>
            <a:endParaRPr>
              <a:solidFill>
                <a:srgbClr val="741B47"/>
              </a:solidFill>
            </a:endParaRPr>
          </a:p>
        </p:txBody>
      </p:sp>
      <p:sp>
        <p:nvSpPr>
          <p:cNvPr id="550" name="Google Shape;550;p1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18</a:t>
            </a:fld>
            <a:endParaRPr/>
          </a:p>
        </p:txBody>
      </p:sp>
      <p:pic>
        <p:nvPicPr>
          <p:cNvPr id="551" name="Google Shape;551;p18"/>
          <p:cNvPicPr preferRelativeResize="0"/>
          <p:nvPr/>
        </p:nvPicPr>
        <p:blipFill rotWithShape="1">
          <a:blip r:embed="rId3">
            <a:alphaModFix/>
          </a:blip>
          <a:srcRect/>
          <a:stretch/>
        </p:blipFill>
        <p:spPr>
          <a:xfrm>
            <a:off x="0" y="959196"/>
            <a:ext cx="9143999" cy="36202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Parking a Car</a:t>
            </a:r>
            <a:endParaRPr>
              <a:solidFill>
                <a:srgbClr val="741B47"/>
              </a:solidFill>
            </a:endParaRPr>
          </a:p>
        </p:txBody>
      </p:sp>
      <p:sp>
        <p:nvSpPr>
          <p:cNvPr id="557" name="Google Shape;557;p1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19</a:t>
            </a:fld>
            <a:endParaRPr/>
          </a:p>
        </p:txBody>
      </p:sp>
      <p:cxnSp>
        <p:nvCxnSpPr>
          <p:cNvPr id="558" name="Google Shape;558;p19"/>
          <p:cNvCxnSpPr>
            <a:endCxn id="559" idx="0"/>
          </p:cNvCxnSpPr>
          <p:nvPr/>
        </p:nvCxnSpPr>
        <p:spPr>
          <a:xfrm>
            <a:off x="3962250" y="702125"/>
            <a:ext cx="2388600" cy="601800"/>
          </a:xfrm>
          <a:prstGeom prst="straightConnector1">
            <a:avLst/>
          </a:prstGeom>
          <a:noFill/>
          <a:ln w="9525" cap="flat" cmpd="sng">
            <a:solidFill>
              <a:schemeClr val="dk2"/>
            </a:solidFill>
            <a:prstDash val="solid"/>
            <a:round/>
            <a:headEnd type="none" w="sm" len="sm"/>
            <a:tailEnd type="none" w="sm" len="sm"/>
          </a:ln>
        </p:spPr>
      </p:cxnSp>
      <p:cxnSp>
        <p:nvCxnSpPr>
          <p:cNvPr id="560" name="Google Shape;560;p19"/>
          <p:cNvCxnSpPr>
            <a:endCxn id="561" idx="0"/>
          </p:cNvCxnSpPr>
          <p:nvPr/>
        </p:nvCxnSpPr>
        <p:spPr>
          <a:xfrm flipH="1">
            <a:off x="2062950" y="708425"/>
            <a:ext cx="1901400" cy="543900"/>
          </a:xfrm>
          <a:prstGeom prst="straightConnector1">
            <a:avLst/>
          </a:prstGeom>
          <a:noFill/>
          <a:ln w="9525" cap="flat" cmpd="sng">
            <a:solidFill>
              <a:schemeClr val="dk2"/>
            </a:solidFill>
            <a:prstDash val="solid"/>
            <a:round/>
            <a:headEnd type="none" w="sm" len="sm"/>
            <a:tailEnd type="none" w="sm" len="sm"/>
          </a:ln>
        </p:spPr>
      </p:cxnSp>
      <p:sp>
        <p:nvSpPr>
          <p:cNvPr id="561" name="Google Shape;561;p19"/>
          <p:cNvSpPr/>
          <p:nvPr/>
        </p:nvSpPr>
        <p:spPr>
          <a:xfrm>
            <a:off x="1641600" y="1252325"/>
            <a:ext cx="842700" cy="47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Finding a spot that fits the car</a:t>
            </a:r>
            <a:endParaRPr sz="1000" b="0" i="0" u="none" strike="noStrike" cap="none">
              <a:solidFill>
                <a:srgbClr val="000000"/>
              </a:solidFill>
              <a:latin typeface="Arial"/>
              <a:ea typeface="Arial"/>
              <a:cs typeface="Arial"/>
              <a:sym typeface="Arial"/>
            </a:endParaRPr>
          </a:p>
        </p:txBody>
      </p:sp>
      <p:sp>
        <p:nvSpPr>
          <p:cNvPr id="559" name="Google Shape;559;p19"/>
          <p:cNvSpPr/>
          <p:nvPr/>
        </p:nvSpPr>
        <p:spPr>
          <a:xfrm>
            <a:off x="5929500" y="1303925"/>
            <a:ext cx="842700" cy="47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Parking</a:t>
            </a:r>
            <a:endParaRPr sz="1000" b="0" i="0" u="none" strike="noStrike" cap="none">
              <a:solidFill>
                <a:srgbClr val="000000"/>
              </a:solidFill>
              <a:latin typeface="Arial"/>
              <a:ea typeface="Arial"/>
              <a:cs typeface="Arial"/>
              <a:sym typeface="Arial"/>
            </a:endParaRPr>
          </a:p>
        </p:txBody>
      </p:sp>
      <p:cxnSp>
        <p:nvCxnSpPr>
          <p:cNvPr id="562" name="Google Shape;562;p19"/>
          <p:cNvCxnSpPr>
            <a:stCxn id="561" idx="2"/>
            <a:endCxn id="563" idx="0"/>
          </p:cNvCxnSpPr>
          <p:nvPr/>
        </p:nvCxnSpPr>
        <p:spPr>
          <a:xfrm flipH="1">
            <a:off x="753750" y="1731125"/>
            <a:ext cx="1309200" cy="1763700"/>
          </a:xfrm>
          <a:prstGeom prst="straightConnector1">
            <a:avLst/>
          </a:prstGeom>
          <a:noFill/>
          <a:ln w="9525" cap="flat" cmpd="sng">
            <a:solidFill>
              <a:schemeClr val="dk2"/>
            </a:solidFill>
            <a:prstDash val="solid"/>
            <a:round/>
            <a:headEnd type="none" w="sm" len="sm"/>
            <a:tailEnd type="none" w="sm" len="sm"/>
          </a:ln>
        </p:spPr>
      </p:cxnSp>
      <p:sp>
        <p:nvSpPr>
          <p:cNvPr id="563" name="Google Shape;563;p19"/>
          <p:cNvSpPr/>
          <p:nvPr/>
        </p:nvSpPr>
        <p:spPr>
          <a:xfrm>
            <a:off x="259150" y="3494950"/>
            <a:ext cx="9894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Take a tour at the parking lot</a:t>
            </a:r>
            <a:endParaRPr sz="1000" b="0" i="0" u="none" strike="noStrike" cap="none">
              <a:solidFill>
                <a:srgbClr val="000000"/>
              </a:solidFill>
              <a:latin typeface="Arial"/>
              <a:ea typeface="Arial"/>
              <a:cs typeface="Arial"/>
              <a:sym typeface="Arial"/>
            </a:endParaRPr>
          </a:p>
        </p:txBody>
      </p:sp>
      <p:cxnSp>
        <p:nvCxnSpPr>
          <p:cNvPr id="564" name="Google Shape;564;p19"/>
          <p:cNvCxnSpPr>
            <a:stCxn id="561" idx="2"/>
            <a:endCxn id="565" idx="0"/>
          </p:cNvCxnSpPr>
          <p:nvPr/>
        </p:nvCxnSpPr>
        <p:spPr>
          <a:xfrm>
            <a:off x="2062950" y="1731125"/>
            <a:ext cx="960300" cy="1763700"/>
          </a:xfrm>
          <a:prstGeom prst="straightConnector1">
            <a:avLst/>
          </a:prstGeom>
          <a:noFill/>
          <a:ln w="9525" cap="flat" cmpd="sng">
            <a:solidFill>
              <a:schemeClr val="dk2"/>
            </a:solidFill>
            <a:prstDash val="solid"/>
            <a:round/>
            <a:headEnd type="none" w="sm" len="sm"/>
            <a:tailEnd type="none" w="sm" len="sm"/>
          </a:ln>
        </p:spPr>
      </p:cxnSp>
      <p:sp>
        <p:nvSpPr>
          <p:cNvPr id="565" name="Google Shape;565;p19"/>
          <p:cNvSpPr/>
          <p:nvPr/>
        </p:nvSpPr>
        <p:spPr>
          <a:xfrm>
            <a:off x="2528400" y="3494950"/>
            <a:ext cx="9894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Stop when you find an empty spot</a:t>
            </a:r>
            <a:endParaRPr sz="1000" b="0" i="0" u="none" strike="noStrike" cap="none">
              <a:solidFill>
                <a:srgbClr val="000000"/>
              </a:solidFill>
              <a:latin typeface="Arial"/>
              <a:ea typeface="Arial"/>
              <a:cs typeface="Arial"/>
              <a:sym typeface="Arial"/>
            </a:endParaRPr>
          </a:p>
        </p:txBody>
      </p:sp>
      <p:cxnSp>
        <p:nvCxnSpPr>
          <p:cNvPr id="566" name="Google Shape;566;p19"/>
          <p:cNvCxnSpPr>
            <a:stCxn id="559" idx="2"/>
            <a:endCxn id="567" idx="0"/>
          </p:cNvCxnSpPr>
          <p:nvPr/>
        </p:nvCxnSpPr>
        <p:spPr>
          <a:xfrm>
            <a:off x="6350850" y="1782725"/>
            <a:ext cx="32700" cy="1712100"/>
          </a:xfrm>
          <a:prstGeom prst="straightConnector1">
            <a:avLst/>
          </a:prstGeom>
          <a:noFill/>
          <a:ln w="9525" cap="flat" cmpd="sng">
            <a:solidFill>
              <a:schemeClr val="dk2"/>
            </a:solidFill>
            <a:prstDash val="solid"/>
            <a:round/>
            <a:headEnd type="none" w="sm" len="sm"/>
            <a:tailEnd type="none" w="sm" len="sm"/>
          </a:ln>
        </p:spPr>
      </p:cxnSp>
      <p:sp>
        <p:nvSpPr>
          <p:cNvPr id="567" name="Google Shape;567;p19"/>
          <p:cNvSpPr/>
          <p:nvPr/>
        </p:nvSpPr>
        <p:spPr>
          <a:xfrm>
            <a:off x="5888950" y="3494950"/>
            <a:ext cx="9894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Turn on the parking lights</a:t>
            </a:r>
            <a:endParaRPr sz="1000" b="0" i="0" u="none" strike="noStrike" cap="none">
              <a:solidFill>
                <a:srgbClr val="000000"/>
              </a:solidFill>
              <a:latin typeface="Arial"/>
              <a:ea typeface="Arial"/>
              <a:cs typeface="Arial"/>
              <a:sym typeface="Arial"/>
            </a:endParaRPr>
          </a:p>
        </p:txBody>
      </p:sp>
      <p:cxnSp>
        <p:nvCxnSpPr>
          <p:cNvPr id="568" name="Google Shape;568;p19"/>
          <p:cNvCxnSpPr>
            <a:stCxn id="559" idx="2"/>
            <a:endCxn id="569" idx="0"/>
          </p:cNvCxnSpPr>
          <p:nvPr/>
        </p:nvCxnSpPr>
        <p:spPr>
          <a:xfrm flipH="1">
            <a:off x="4651350" y="1782725"/>
            <a:ext cx="1699500" cy="1712100"/>
          </a:xfrm>
          <a:prstGeom prst="straightConnector1">
            <a:avLst/>
          </a:prstGeom>
          <a:noFill/>
          <a:ln w="9525" cap="flat" cmpd="sng">
            <a:solidFill>
              <a:schemeClr val="dk2"/>
            </a:solidFill>
            <a:prstDash val="solid"/>
            <a:round/>
            <a:headEnd type="none" w="sm" len="sm"/>
            <a:tailEnd type="none" w="sm" len="sm"/>
          </a:ln>
        </p:spPr>
      </p:cxnSp>
      <p:sp>
        <p:nvSpPr>
          <p:cNvPr id="569" name="Google Shape;569;p19"/>
          <p:cNvSpPr/>
          <p:nvPr/>
        </p:nvSpPr>
        <p:spPr>
          <a:xfrm>
            <a:off x="4156775" y="3494950"/>
            <a:ext cx="9894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Set the gear to R or D</a:t>
            </a:r>
            <a:endParaRPr sz="1000" b="0" i="0" u="none" strike="noStrike" cap="none">
              <a:solidFill>
                <a:srgbClr val="000000"/>
              </a:solidFill>
              <a:latin typeface="Arial"/>
              <a:ea typeface="Arial"/>
              <a:cs typeface="Arial"/>
              <a:sym typeface="Arial"/>
            </a:endParaRPr>
          </a:p>
        </p:txBody>
      </p:sp>
      <p:cxnSp>
        <p:nvCxnSpPr>
          <p:cNvPr id="570" name="Google Shape;570;p19"/>
          <p:cNvCxnSpPr>
            <a:stCxn id="559" idx="2"/>
            <a:endCxn id="571" idx="0"/>
          </p:cNvCxnSpPr>
          <p:nvPr/>
        </p:nvCxnSpPr>
        <p:spPr>
          <a:xfrm>
            <a:off x="6350850" y="1782725"/>
            <a:ext cx="1652400" cy="1712100"/>
          </a:xfrm>
          <a:prstGeom prst="straightConnector1">
            <a:avLst/>
          </a:prstGeom>
          <a:noFill/>
          <a:ln w="9525" cap="flat" cmpd="sng">
            <a:solidFill>
              <a:schemeClr val="dk2"/>
            </a:solidFill>
            <a:prstDash val="solid"/>
            <a:round/>
            <a:headEnd type="none" w="sm" len="sm"/>
            <a:tailEnd type="none" w="sm" len="sm"/>
          </a:ln>
        </p:spPr>
      </p:cxnSp>
      <p:sp>
        <p:nvSpPr>
          <p:cNvPr id="571" name="Google Shape;571;p19"/>
          <p:cNvSpPr/>
          <p:nvPr/>
        </p:nvSpPr>
        <p:spPr>
          <a:xfrm>
            <a:off x="7508575" y="3494950"/>
            <a:ext cx="9894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Drive into the spot carefully</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18"/>
        <p:cNvGrpSpPr/>
        <p:nvPr/>
      </p:nvGrpSpPr>
      <p:grpSpPr>
        <a:xfrm>
          <a:off x="0" y="0"/>
          <a:ext cx="0" cy="0"/>
          <a:chOff x="0" y="0"/>
          <a:chExt cx="0" cy="0"/>
        </a:xfrm>
      </p:grpSpPr>
      <p:sp>
        <p:nvSpPr>
          <p:cNvPr id="419" name="Google Shape;419;p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txBox="1">
            <a:spLocks noGrp="1"/>
          </p:cNvSpPr>
          <p:nvPr>
            <p:ph type="title"/>
          </p:nvPr>
        </p:nvSpPr>
        <p:spPr>
          <a:xfrm>
            <a:off x="292350" y="580525"/>
            <a:ext cx="8525700" cy="71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tr-TR" sz="2400">
                <a:solidFill>
                  <a:srgbClr val="0A3534"/>
                </a:solidFill>
                <a:latin typeface="Proxima Nova Semibold"/>
                <a:ea typeface="Proxima Nova Semibold"/>
                <a:cs typeface="Proxima Nova Semibold"/>
                <a:sym typeface="Proxima Nova Semibold"/>
              </a:rPr>
              <a:t>Were  you able to finish pre-class work for Computational Thinking?</a:t>
            </a:r>
            <a:endParaRPr sz="2400"/>
          </a:p>
        </p:txBody>
      </p:sp>
      <p:sp>
        <p:nvSpPr>
          <p:cNvPr id="421" name="Google Shape;421;p2"/>
          <p:cNvSpPr txBox="1"/>
          <p:nvPr/>
        </p:nvSpPr>
        <p:spPr>
          <a:xfrm>
            <a:off x="498247" y="1323302"/>
            <a:ext cx="1425600" cy="35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tr-TR" sz="4800" b="0" i="0" u="none" strike="noStrike" cap="none">
                <a:solidFill>
                  <a:srgbClr val="FFFFFF"/>
                </a:solidFill>
                <a:latin typeface="Proxima Nova Semibold"/>
                <a:ea typeface="Proxima Nova Semibold"/>
                <a:cs typeface="Proxima Nova Semibold"/>
                <a:sym typeface="Proxima Nova Semibold"/>
              </a:rPr>
              <a:t>Yes</a:t>
            </a:r>
            <a:endParaRPr sz="4800" b="0" i="0" u="none" strike="noStrike" cap="none">
              <a:solidFill>
                <a:srgbClr val="FFFFFF"/>
              </a:solidFill>
              <a:latin typeface="Proxima Nova Semibold"/>
              <a:ea typeface="Proxima Nova Semibold"/>
              <a:cs typeface="Proxima Nova Semibold"/>
              <a:sym typeface="Proxima Nova Semibold"/>
            </a:endParaRPr>
          </a:p>
        </p:txBody>
      </p:sp>
      <p:sp>
        <p:nvSpPr>
          <p:cNvPr id="422" name="Google Shape;422;p2"/>
          <p:cNvSpPr txBox="1"/>
          <p:nvPr/>
        </p:nvSpPr>
        <p:spPr>
          <a:xfrm>
            <a:off x="2392050" y="1334489"/>
            <a:ext cx="1425600" cy="35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tr-TR" sz="4800" b="0" i="0" u="none" strike="noStrike" cap="none">
                <a:solidFill>
                  <a:srgbClr val="FFFFFF"/>
                </a:solidFill>
                <a:latin typeface="Proxima Nova Semibold"/>
                <a:ea typeface="Proxima Nova Semibold"/>
                <a:cs typeface="Proxima Nova Semibold"/>
                <a:sym typeface="Proxima Nova Semibold"/>
              </a:rPr>
              <a:t>No</a:t>
            </a:r>
            <a:endParaRPr sz="4800" b="0" i="0" u="none" strike="noStrike" cap="none">
              <a:solidFill>
                <a:srgbClr val="FFFFFF"/>
              </a:solidFill>
              <a:latin typeface="Proxima Nova Semibold"/>
              <a:ea typeface="Proxima Nova Semibold"/>
              <a:cs typeface="Proxima Nova Semibold"/>
              <a:sym typeface="Proxima Nova Semibold"/>
            </a:endParaRPr>
          </a:p>
        </p:txBody>
      </p:sp>
      <p:pic>
        <p:nvPicPr>
          <p:cNvPr id="423" name="Google Shape;423;p2"/>
          <p:cNvPicPr preferRelativeResize="0"/>
          <p:nvPr/>
        </p:nvPicPr>
        <p:blipFill rotWithShape="1">
          <a:blip r:embed="rId3">
            <a:alphaModFix/>
          </a:blip>
          <a:srcRect/>
          <a:stretch/>
        </p:blipFill>
        <p:spPr>
          <a:xfrm>
            <a:off x="284387" y="1677400"/>
            <a:ext cx="1854326" cy="1854300"/>
          </a:xfrm>
          <a:prstGeom prst="rect">
            <a:avLst/>
          </a:prstGeom>
          <a:noFill/>
          <a:ln>
            <a:noFill/>
          </a:ln>
        </p:spPr>
      </p:pic>
      <p:pic>
        <p:nvPicPr>
          <p:cNvPr id="424" name="Google Shape;424;p2"/>
          <p:cNvPicPr preferRelativeResize="0"/>
          <p:nvPr/>
        </p:nvPicPr>
        <p:blipFill rotWithShape="1">
          <a:blip r:embed="rId4">
            <a:alphaModFix/>
          </a:blip>
          <a:srcRect/>
          <a:stretch/>
        </p:blipFill>
        <p:spPr>
          <a:xfrm>
            <a:off x="2177675" y="1677372"/>
            <a:ext cx="1854350" cy="1854350"/>
          </a:xfrm>
          <a:prstGeom prst="rect">
            <a:avLst/>
          </a:prstGeom>
          <a:noFill/>
          <a:ln>
            <a:noFill/>
          </a:ln>
        </p:spPr>
      </p:pic>
      <p:sp>
        <p:nvSpPr>
          <p:cNvPr id="425" name="Google Shape;425;p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6" name="Google Shape;426;p2"/>
          <p:cNvPicPr preferRelativeResize="0"/>
          <p:nvPr/>
        </p:nvPicPr>
        <p:blipFill rotWithShape="1">
          <a:blip r:embed="rId6">
            <a:alphaModFix/>
          </a:blip>
          <a:srcRect/>
          <a:stretch/>
        </p:blipFill>
        <p:spPr>
          <a:xfrm>
            <a:off x="5105819" y="1691800"/>
            <a:ext cx="3435656" cy="274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75"/>
        <p:cNvGrpSpPr/>
        <p:nvPr/>
      </p:nvGrpSpPr>
      <p:grpSpPr>
        <a:xfrm>
          <a:off x="0" y="0"/>
          <a:ext cx="0" cy="0"/>
          <a:chOff x="0" y="0"/>
          <a:chExt cx="0" cy="0"/>
        </a:xfrm>
      </p:grpSpPr>
      <p:sp>
        <p:nvSpPr>
          <p:cNvPr id="576" name="Google Shape;576;p20"/>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0"/>
          <p:cNvSpPr txBox="1">
            <a:spLocks noGrp="1"/>
          </p:cNvSpPr>
          <p:nvPr>
            <p:ph type="title"/>
          </p:nvPr>
        </p:nvSpPr>
        <p:spPr>
          <a:xfrm>
            <a:off x="520950" y="428125"/>
            <a:ext cx="8102100" cy="4647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2800"/>
              <a:buNone/>
            </a:pPr>
            <a:r>
              <a:rPr lang="tr-TR" sz="2500">
                <a:solidFill>
                  <a:srgbClr val="741B47"/>
                </a:solidFill>
                <a:latin typeface="Raleway SemiBold"/>
                <a:ea typeface="Raleway SemiBold"/>
                <a:cs typeface="Raleway SemiBold"/>
                <a:sym typeface="Raleway SemiBold"/>
              </a:rPr>
              <a:t>Preparing Vacation Plan</a:t>
            </a:r>
            <a:endParaRPr sz="2500">
              <a:solidFill>
                <a:srgbClr val="0A3534"/>
              </a:solidFill>
              <a:latin typeface="Proxima Nova Semibold"/>
              <a:ea typeface="Proxima Nova Semibold"/>
              <a:cs typeface="Proxima Nova Semibold"/>
              <a:sym typeface="Proxima Nova Semibold"/>
            </a:endParaRPr>
          </a:p>
        </p:txBody>
      </p:sp>
      <p:pic>
        <p:nvPicPr>
          <p:cNvPr id="578" name="Google Shape;578;p20">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79" name="Google Shape;579;p20">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0" name="Google Shape;580;p20"/>
          <p:cNvPicPr preferRelativeResize="0"/>
          <p:nvPr/>
        </p:nvPicPr>
        <p:blipFill rotWithShape="1">
          <a:blip r:embed="rId6">
            <a:alphaModFix/>
          </a:blip>
          <a:srcRect/>
          <a:stretch/>
        </p:blipFill>
        <p:spPr>
          <a:xfrm>
            <a:off x="685800" y="890588"/>
            <a:ext cx="7772400" cy="3819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1"/>
          <p:cNvSpPr txBox="1">
            <a:spLocks noGrp="1"/>
          </p:cNvSpPr>
          <p:nvPr>
            <p:ph type="title"/>
          </p:nvPr>
        </p:nvSpPr>
        <p:spPr>
          <a:xfrm>
            <a:off x="457200" y="192650"/>
            <a:ext cx="8210100" cy="1108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Preparing Vacation Plan</a:t>
            </a:r>
            <a:endParaRPr>
              <a:solidFill>
                <a:srgbClr val="741B47"/>
              </a:solidFill>
            </a:endParaRPr>
          </a:p>
        </p:txBody>
      </p:sp>
      <p:sp>
        <p:nvSpPr>
          <p:cNvPr id="586" name="Google Shape;586;p21"/>
          <p:cNvSpPr txBox="1">
            <a:spLocks noGrp="1"/>
          </p:cNvSpPr>
          <p:nvPr>
            <p:ph type="body" idx="1"/>
          </p:nvPr>
        </p:nvSpPr>
        <p:spPr>
          <a:xfrm>
            <a:off x="-765750" y="3944025"/>
            <a:ext cx="460800" cy="5376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a:p>
        </p:txBody>
      </p:sp>
      <p:sp>
        <p:nvSpPr>
          <p:cNvPr id="587" name="Google Shape;587;p2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588" name="Google Shape;588;p21">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9" name="Google Shape;589;p21"/>
          <p:cNvPicPr preferRelativeResize="0"/>
          <p:nvPr/>
        </p:nvPicPr>
        <p:blipFill rotWithShape="1">
          <a:blip r:embed="rId4">
            <a:alphaModFix/>
          </a:blip>
          <a:srcRect/>
          <a:stretch/>
        </p:blipFill>
        <p:spPr>
          <a:xfrm>
            <a:off x="1533675" y="1011550"/>
            <a:ext cx="6919401" cy="3809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2"/>
          <p:cNvSpPr txBox="1">
            <a:spLocks noGrp="1"/>
          </p:cNvSpPr>
          <p:nvPr>
            <p:ph type="title"/>
          </p:nvPr>
        </p:nvSpPr>
        <p:spPr>
          <a:xfrm>
            <a:off x="520950" y="428125"/>
            <a:ext cx="8102100" cy="4647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2800"/>
              <a:buNone/>
            </a:pPr>
            <a:r>
              <a:rPr lang="tr-TR" sz="2500">
                <a:solidFill>
                  <a:srgbClr val="741B47"/>
                </a:solidFill>
                <a:latin typeface="Raleway SemiBold"/>
                <a:ea typeface="Raleway SemiBold"/>
                <a:cs typeface="Raleway SemiBold"/>
                <a:sym typeface="Raleway SemiBold"/>
              </a:rPr>
              <a:t>Preparing to Go to Work in the Morning</a:t>
            </a:r>
            <a:endParaRPr sz="2500">
              <a:solidFill>
                <a:srgbClr val="0A3534"/>
              </a:solidFill>
              <a:latin typeface="Proxima Nova Semibold"/>
              <a:ea typeface="Proxima Nova Semibold"/>
              <a:cs typeface="Proxima Nova Semibold"/>
              <a:sym typeface="Proxima Nova Semibold"/>
            </a:endParaRPr>
          </a:p>
        </p:txBody>
      </p:sp>
      <p:pic>
        <p:nvPicPr>
          <p:cNvPr id="596" name="Google Shape;596;p22">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97" name="Google Shape;597;p22">
            <a:hlinkClick r:id="rId5"/>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8" name="Google Shape;598;p22"/>
          <p:cNvPicPr preferRelativeResize="0"/>
          <p:nvPr/>
        </p:nvPicPr>
        <p:blipFill rotWithShape="1">
          <a:blip r:embed="rId6">
            <a:alphaModFix/>
          </a:blip>
          <a:srcRect r="69784"/>
          <a:stretch/>
        </p:blipFill>
        <p:spPr>
          <a:xfrm>
            <a:off x="1773516" y="892825"/>
            <a:ext cx="1939174" cy="3537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3"/>
          <p:cNvSpPr txBox="1">
            <a:spLocks noGrp="1"/>
          </p:cNvSpPr>
          <p:nvPr>
            <p:ph type="title"/>
          </p:nvPr>
        </p:nvSpPr>
        <p:spPr>
          <a:xfrm>
            <a:off x="457200" y="192650"/>
            <a:ext cx="8210100" cy="1108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tr-TR">
                <a:solidFill>
                  <a:srgbClr val="741B47"/>
                </a:solidFill>
              </a:rPr>
              <a:t>Preparing to Go to Work in the Morning</a:t>
            </a:r>
            <a:endParaRPr>
              <a:solidFill>
                <a:srgbClr val="741B47"/>
              </a:solidFill>
            </a:endParaRPr>
          </a:p>
        </p:txBody>
      </p:sp>
      <p:sp>
        <p:nvSpPr>
          <p:cNvPr id="604" name="Google Shape;604;p2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tr-TR"/>
              <a:t>23</a:t>
            </a:fld>
            <a:endParaRPr/>
          </a:p>
        </p:txBody>
      </p:sp>
      <p:sp>
        <p:nvSpPr>
          <p:cNvPr id="605" name="Google Shape;605;p23">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6" name="Google Shape;606;p23"/>
          <p:cNvPicPr preferRelativeResize="0"/>
          <p:nvPr/>
        </p:nvPicPr>
        <p:blipFill rotWithShape="1">
          <a:blip r:embed="rId4">
            <a:alphaModFix/>
          </a:blip>
          <a:srcRect/>
          <a:stretch/>
        </p:blipFill>
        <p:spPr>
          <a:xfrm>
            <a:off x="1658950" y="1453550"/>
            <a:ext cx="6417926" cy="3537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610"/>
        <p:cNvGrpSpPr/>
        <p:nvPr/>
      </p:nvGrpSpPr>
      <p:grpSpPr>
        <a:xfrm>
          <a:off x="0" y="0"/>
          <a:ext cx="0" cy="0"/>
          <a:chOff x="0" y="0"/>
          <a:chExt cx="0" cy="0"/>
        </a:xfrm>
      </p:grpSpPr>
      <p:sp>
        <p:nvSpPr>
          <p:cNvPr id="611" name="Google Shape;611;p24"/>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4"/>
          <p:cNvSpPr txBox="1">
            <a:spLocks noGrp="1"/>
          </p:cNvSpPr>
          <p:nvPr>
            <p:ph type="title"/>
          </p:nvPr>
        </p:nvSpPr>
        <p:spPr>
          <a:xfrm>
            <a:off x="520950" y="275725"/>
            <a:ext cx="8102100" cy="464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800"/>
              <a:buNone/>
            </a:pPr>
            <a:r>
              <a:rPr lang="tr-TR" sz="2500" b="1">
                <a:solidFill>
                  <a:srgbClr val="FF9900"/>
                </a:solidFill>
              </a:rPr>
              <a:t>Let’s decompose what you’re doing right now?</a:t>
            </a:r>
            <a:endParaRPr sz="2500">
              <a:solidFill>
                <a:srgbClr val="0A3534"/>
              </a:solidFill>
              <a:latin typeface="Proxima Nova Semibold"/>
              <a:ea typeface="Proxima Nova Semibold"/>
              <a:cs typeface="Proxima Nova Semibold"/>
              <a:sym typeface="Proxima Nova Semibold"/>
            </a:endParaRPr>
          </a:p>
        </p:txBody>
      </p:sp>
      <p:pic>
        <p:nvPicPr>
          <p:cNvPr id="613" name="Google Shape;613;p24">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614" name="Google Shape;614;p2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5" name="Google Shape;615;p24"/>
          <p:cNvPicPr preferRelativeResize="0"/>
          <p:nvPr/>
        </p:nvPicPr>
        <p:blipFill rotWithShape="1">
          <a:blip r:embed="rId6">
            <a:alphaModFix/>
          </a:blip>
          <a:srcRect r="46638"/>
          <a:stretch/>
        </p:blipFill>
        <p:spPr>
          <a:xfrm>
            <a:off x="932423" y="560400"/>
            <a:ext cx="2883876" cy="3563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5"/>
          <p:cNvPicPr preferRelativeResize="0"/>
          <p:nvPr/>
        </p:nvPicPr>
        <p:blipFill rotWithShape="1">
          <a:blip r:embed="rId3">
            <a:alphaModFix/>
          </a:blip>
          <a:srcRect/>
          <a:stretch/>
        </p:blipFill>
        <p:spPr>
          <a:xfrm>
            <a:off x="613925" y="485273"/>
            <a:ext cx="7802275" cy="4304441"/>
          </a:xfrm>
          <a:prstGeom prst="rect">
            <a:avLst/>
          </a:prstGeom>
          <a:noFill/>
          <a:ln>
            <a:noFill/>
          </a:ln>
        </p:spPr>
      </p:pic>
      <p:sp>
        <p:nvSpPr>
          <p:cNvPr id="620" name="Google Shape;620;p25"/>
          <p:cNvSpPr txBox="1">
            <a:spLocks noGrp="1"/>
          </p:cNvSpPr>
          <p:nvPr>
            <p:ph type="title"/>
          </p:nvPr>
        </p:nvSpPr>
        <p:spPr>
          <a:xfrm>
            <a:off x="457200" y="192650"/>
            <a:ext cx="79590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Challenge</a:t>
            </a:r>
            <a:endParaRPr>
              <a:solidFill>
                <a:srgbClr val="741B47"/>
              </a:solidFill>
            </a:endParaRPr>
          </a:p>
        </p:txBody>
      </p:sp>
      <p:sp>
        <p:nvSpPr>
          <p:cNvPr id="621" name="Google Shape;621;p2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6"/>
          <p:cNvSpPr txBox="1">
            <a:spLocks noGrp="1"/>
          </p:cNvSpPr>
          <p:nvPr>
            <p:ph type="title"/>
          </p:nvPr>
        </p:nvSpPr>
        <p:spPr>
          <a:xfrm>
            <a:off x="457200" y="192650"/>
            <a:ext cx="79590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Decomposition Challenge</a:t>
            </a:r>
            <a:endParaRPr>
              <a:solidFill>
                <a:srgbClr val="741B47"/>
              </a:solidFill>
            </a:endParaRPr>
          </a:p>
        </p:txBody>
      </p:sp>
      <p:sp>
        <p:nvSpPr>
          <p:cNvPr id="628" name="Google Shape;628;p26"/>
          <p:cNvSpPr txBox="1">
            <a:spLocks noGrp="1"/>
          </p:cNvSpPr>
          <p:nvPr>
            <p:ph type="body" idx="1"/>
          </p:nvPr>
        </p:nvSpPr>
        <p:spPr>
          <a:xfrm>
            <a:off x="89000" y="1275350"/>
            <a:ext cx="4851000" cy="3354300"/>
          </a:xfrm>
          <a:prstGeom prst="rect">
            <a:avLst/>
          </a:prstGeom>
          <a:noFill/>
          <a:ln>
            <a:noFill/>
          </a:ln>
        </p:spPr>
        <p:txBody>
          <a:bodyPr spcFirstLastPara="1" wrap="square" lIns="0" tIns="0" rIns="0" bIns="0" anchor="t" anchorCtr="0">
            <a:noAutofit/>
          </a:bodyPr>
          <a:lstStyle/>
          <a:p>
            <a:pPr marL="0" lvl="0" indent="0" algn="l" rtl="0">
              <a:lnSpc>
                <a:spcPct val="116727"/>
              </a:lnSpc>
              <a:spcBef>
                <a:spcPts val="0"/>
              </a:spcBef>
              <a:spcAft>
                <a:spcPts val="0"/>
              </a:spcAft>
              <a:buSzPts val="1800"/>
              <a:buNone/>
            </a:pPr>
            <a:r>
              <a:rPr lang="tr-TR" sz="1800" b="1">
                <a:solidFill>
                  <a:srgbClr val="000000"/>
                </a:solidFill>
                <a:latin typeface="Arial"/>
                <a:ea typeface="Arial"/>
                <a:cs typeface="Arial"/>
                <a:sym typeface="Arial"/>
              </a:rPr>
              <a:t>You are a tour guide. Tourists have booked a tour visiting all the city’s attractions starting from the hotel they are staying in. This map shows where the attractions are and roads that connect them. You must work out a route that takes your tour group to </a:t>
            </a:r>
            <a:r>
              <a:rPr lang="tr-TR" sz="1800" b="1" u="sng">
                <a:solidFill>
                  <a:srgbClr val="FF0000"/>
                </a:solidFill>
                <a:latin typeface="Arial"/>
                <a:ea typeface="Arial"/>
                <a:cs typeface="Arial"/>
                <a:sym typeface="Arial"/>
              </a:rPr>
              <a:t>every</a:t>
            </a:r>
            <a:r>
              <a:rPr lang="tr-TR" sz="1800" b="1">
                <a:solidFill>
                  <a:srgbClr val="000000"/>
                </a:solidFill>
                <a:latin typeface="Arial"/>
                <a:ea typeface="Arial"/>
                <a:cs typeface="Arial"/>
                <a:sym typeface="Arial"/>
              </a:rPr>
              <a:t> tourist site. The tourists will not be happy if they pass through the same place twice. They also want to end up back at their hotel that evening. </a:t>
            </a:r>
            <a:endParaRPr sz="3600" b="1">
              <a:solidFill>
                <a:srgbClr val="000000"/>
              </a:solidFill>
              <a:latin typeface="Arial"/>
              <a:ea typeface="Arial"/>
              <a:cs typeface="Arial"/>
              <a:sym typeface="Arial"/>
            </a:endParaRPr>
          </a:p>
        </p:txBody>
      </p:sp>
      <p:sp>
        <p:nvSpPr>
          <p:cNvPr id="629" name="Google Shape;629;p2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26</a:t>
            </a:fld>
            <a:endParaRPr/>
          </a:p>
        </p:txBody>
      </p:sp>
      <p:pic>
        <p:nvPicPr>
          <p:cNvPr id="630" name="Google Shape;630;p26"/>
          <p:cNvPicPr preferRelativeResize="0"/>
          <p:nvPr/>
        </p:nvPicPr>
        <p:blipFill rotWithShape="1">
          <a:blip r:embed="rId3">
            <a:alphaModFix/>
          </a:blip>
          <a:srcRect/>
          <a:stretch/>
        </p:blipFill>
        <p:spPr>
          <a:xfrm>
            <a:off x="5115550" y="894650"/>
            <a:ext cx="3793563" cy="3354196"/>
          </a:xfrm>
          <a:prstGeom prst="rect">
            <a:avLst/>
          </a:prstGeom>
          <a:noFill/>
          <a:ln>
            <a:noFill/>
          </a:ln>
        </p:spPr>
      </p:pic>
      <p:pic>
        <p:nvPicPr>
          <p:cNvPr id="631" name="Google Shape;631;p26">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632" name="Google Shape;632;p26">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7"/>
          <p:cNvSpPr txBox="1">
            <a:spLocks noGrp="1"/>
          </p:cNvSpPr>
          <p:nvPr>
            <p:ph type="title"/>
          </p:nvPr>
        </p:nvSpPr>
        <p:spPr>
          <a:xfrm>
            <a:off x="457200" y="192650"/>
            <a:ext cx="79590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Decomposition Challenge</a:t>
            </a:r>
            <a:endParaRPr>
              <a:solidFill>
                <a:srgbClr val="741B47"/>
              </a:solidFill>
            </a:endParaRPr>
          </a:p>
        </p:txBody>
      </p:sp>
      <p:sp>
        <p:nvSpPr>
          <p:cNvPr id="638" name="Google Shape;638;p27"/>
          <p:cNvSpPr txBox="1">
            <a:spLocks noGrp="1"/>
          </p:cNvSpPr>
          <p:nvPr>
            <p:ph type="body" idx="1"/>
          </p:nvPr>
        </p:nvSpPr>
        <p:spPr>
          <a:xfrm>
            <a:off x="107650" y="790175"/>
            <a:ext cx="4851000" cy="3639000"/>
          </a:xfrm>
          <a:prstGeom prst="rect">
            <a:avLst/>
          </a:prstGeom>
          <a:noFill/>
          <a:ln>
            <a:noFill/>
          </a:ln>
        </p:spPr>
        <p:txBody>
          <a:bodyPr spcFirstLastPara="1" wrap="square" lIns="0" tIns="0" rIns="0" bIns="0" anchor="t" anchorCtr="0">
            <a:noAutofit/>
          </a:bodyPr>
          <a:lstStyle/>
          <a:p>
            <a:pPr marL="0" lvl="0" indent="0" algn="l" rtl="0">
              <a:lnSpc>
                <a:spcPct val="116727"/>
              </a:lnSpc>
              <a:spcBef>
                <a:spcPts val="0"/>
              </a:spcBef>
              <a:spcAft>
                <a:spcPts val="0"/>
              </a:spcAft>
              <a:buSzPts val="1800"/>
              <a:buNone/>
            </a:pPr>
            <a:r>
              <a:rPr lang="tr-TR" sz="1800" b="1">
                <a:solidFill>
                  <a:srgbClr val="000000"/>
                </a:solidFill>
                <a:latin typeface="Arial"/>
                <a:ea typeface="Arial"/>
                <a:cs typeface="Arial"/>
                <a:sym typeface="Arial"/>
              </a:rPr>
              <a:t>You are a tour guide. Tourists have booked a tour visiting all the city’s attractions starting from the hotel they are staying in. This map shows where the attractions are and roads that connect them. You must work out a route that takes your tour group to </a:t>
            </a:r>
            <a:r>
              <a:rPr lang="tr-TR" sz="1800" b="1" u="sng">
                <a:solidFill>
                  <a:srgbClr val="FF0000"/>
                </a:solidFill>
                <a:latin typeface="Arial"/>
                <a:ea typeface="Arial"/>
                <a:cs typeface="Arial"/>
                <a:sym typeface="Arial"/>
              </a:rPr>
              <a:t>every</a:t>
            </a:r>
            <a:r>
              <a:rPr lang="tr-TR" sz="1800" b="1">
                <a:solidFill>
                  <a:srgbClr val="000000"/>
                </a:solidFill>
                <a:latin typeface="Arial"/>
                <a:ea typeface="Arial"/>
                <a:cs typeface="Arial"/>
                <a:sym typeface="Arial"/>
              </a:rPr>
              <a:t> tourist site. The tourists will not be happy if they pass through the same place twice. They also want to end up back at their hotel that evening. </a:t>
            </a:r>
            <a:endParaRPr sz="1800" b="1">
              <a:solidFill>
                <a:srgbClr val="000000"/>
              </a:solidFill>
              <a:latin typeface="Arial"/>
              <a:ea typeface="Arial"/>
              <a:cs typeface="Arial"/>
              <a:sym typeface="Arial"/>
            </a:endParaRPr>
          </a:p>
          <a:p>
            <a:pPr marL="0" lvl="0" indent="0" algn="l" rtl="0">
              <a:lnSpc>
                <a:spcPct val="125454"/>
              </a:lnSpc>
              <a:spcBef>
                <a:spcPts val="0"/>
              </a:spcBef>
              <a:spcAft>
                <a:spcPts val="0"/>
              </a:spcAft>
              <a:buSzPts val="1800"/>
              <a:buNone/>
            </a:pPr>
            <a:r>
              <a:rPr lang="tr-TR" sz="1800" b="1">
                <a:solidFill>
                  <a:srgbClr val="FF9900"/>
                </a:solidFill>
                <a:latin typeface="Arial"/>
                <a:ea typeface="Arial"/>
                <a:cs typeface="Arial"/>
                <a:sym typeface="Arial"/>
              </a:rPr>
              <a:t>2, 3, 9, 11, 10, 1, 4, 7, 8, 6, 5, 2 </a:t>
            </a:r>
            <a:endParaRPr sz="1800" b="1">
              <a:solidFill>
                <a:srgbClr val="FF9900"/>
              </a:solidFill>
              <a:latin typeface="Arial"/>
              <a:ea typeface="Arial"/>
              <a:cs typeface="Arial"/>
              <a:sym typeface="Arial"/>
            </a:endParaRPr>
          </a:p>
          <a:p>
            <a:pPr marL="0" lvl="0" indent="0" algn="l" rtl="0">
              <a:lnSpc>
                <a:spcPct val="116727"/>
              </a:lnSpc>
              <a:spcBef>
                <a:spcPts val="0"/>
              </a:spcBef>
              <a:spcAft>
                <a:spcPts val="0"/>
              </a:spcAft>
              <a:buSzPts val="1800"/>
              <a:buNone/>
            </a:pPr>
            <a:endParaRPr sz="1800" b="1">
              <a:solidFill>
                <a:srgbClr val="000000"/>
              </a:solidFill>
              <a:latin typeface="Arial"/>
              <a:ea typeface="Arial"/>
              <a:cs typeface="Arial"/>
              <a:sym typeface="Arial"/>
            </a:endParaRPr>
          </a:p>
        </p:txBody>
      </p:sp>
      <p:sp>
        <p:nvSpPr>
          <p:cNvPr id="639" name="Google Shape;639;p2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27</a:t>
            </a:fld>
            <a:endParaRPr/>
          </a:p>
        </p:txBody>
      </p:sp>
      <p:pic>
        <p:nvPicPr>
          <p:cNvPr id="640" name="Google Shape;640;p27"/>
          <p:cNvPicPr preferRelativeResize="0"/>
          <p:nvPr/>
        </p:nvPicPr>
        <p:blipFill rotWithShape="1">
          <a:blip r:embed="rId3">
            <a:alphaModFix/>
          </a:blip>
          <a:srcRect/>
          <a:stretch/>
        </p:blipFill>
        <p:spPr>
          <a:xfrm>
            <a:off x="5115550" y="894650"/>
            <a:ext cx="3793563" cy="3354196"/>
          </a:xfrm>
          <a:prstGeom prst="rect">
            <a:avLst/>
          </a:prstGeom>
          <a:noFill/>
          <a:ln>
            <a:noFill/>
          </a:ln>
        </p:spPr>
      </p:pic>
      <p:pic>
        <p:nvPicPr>
          <p:cNvPr id="641" name="Google Shape;641;p27">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642" name="Google Shape;642;p27">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46"/>
        <p:cNvGrpSpPr/>
        <p:nvPr/>
      </p:nvGrpSpPr>
      <p:grpSpPr>
        <a:xfrm>
          <a:off x="0" y="0"/>
          <a:ext cx="0" cy="0"/>
          <a:chOff x="0" y="0"/>
          <a:chExt cx="0" cy="0"/>
        </a:xfrm>
      </p:grpSpPr>
      <p:sp>
        <p:nvSpPr>
          <p:cNvPr id="647" name="Google Shape;647;p28"/>
          <p:cNvSpPr txBox="1">
            <a:spLocks noGrp="1"/>
          </p:cNvSpPr>
          <p:nvPr>
            <p:ph type="title"/>
          </p:nvPr>
        </p:nvSpPr>
        <p:spPr>
          <a:xfrm>
            <a:off x="457199" y="192648"/>
            <a:ext cx="8040775"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tr-TR">
                <a:solidFill>
                  <a:srgbClr val="741B47"/>
                </a:solidFill>
              </a:rPr>
              <a:t>Decomposition Exampel</a:t>
            </a:r>
            <a:endParaRPr>
              <a:solidFill>
                <a:srgbClr val="741B47"/>
              </a:solidFill>
            </a:endParaRPr>
          </a:p>
        </p:txBody>
      </p:sp>
      <p:sp>
        <p:nvSpPr>
          <p:cNvPr id="648" name="Google Shape;648;p2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28</a:t>
            </a:fld>
            <a:endParaRPr/>
          </a:p>
        </p:txBody>
      </p:sp>
      <p:pic>
        <p:nvPicPr>
          <p:cNvPr id="649" name="Google Shape;649;p28"/>
          <p:cNvPicPr preferRelativeResize="0"/>
          <p:nvPr/>
        </p:nvPicPr>
        <p:blipFill rotWithShape="1">
          <a:blip r:embed="rId3">
            <a:alphaModFix/>
          </a:blip>
          <a:srcRect/>
          <a:stretch/>
        </p:blipFill>
        <p:spPr>
          <a:xfrm>
            <a:off x="1403110" y="733998"/>
            <a:ext cx="6762830" cy="43779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53"/>
        <p:cNvGrpSpPr/>
        <p:nvPr/>
      </p:nvGrpSpPr>
      <p:grpSpPr>
        <a:xfrm>
          <a:off x="0" y="0"/>
          <a:ext cx="0" cy="0"/>
          <a:chOff x="0" y="0"/>
          <a:chExt cx="0" cy="0"/>
        </a:xfrm>
      </p:grpSpPr>
      <p:sp>
        <p:nvSpPr>
          <p:cNvPr id="654" name="Google Shape;654;p2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Recap Time</a:t>
            </a:r>
            <a:endParaRPr>
              <a:solidFill>
                <a:srgbClr val="741B47"/>
              </a:solidFill>
            </a:endParaRPr>
          </a:p>
        </p:txBody>
      </p:sp>
      <p:sp>
        <p:nvSpPr>
          <p:cNvPr id="655" name="Google Shape;655;p29"/>
          <p:cNvSpPr txBox="1">
            <a:spLocks noGrp="1"/>
          </p:cNvSpPr>
          <p:nvPr>
            <p:ph type="body" idx="1"/>
          </p:nvPr>
        </p:nvSpPr>
        <p:spPr>
          <a:xfrm>
            <a:off x="501500" y="1508650"/>
            <a:ext cx="5766900" cy="34965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dirty="0"/>
              <a:t>Do </a:t>
            </a:r>
            <a:r>
              <a:rPr lang="tr-TR" dirty="0" err="1"/>
              <a:t>you</a:t>
            </a:r>
            <a:r>
              <a:rPr lang="tr-TR" dirty="0"/>
              <a:t> </a:t>
            </a:r>
            <a:r>
              <a:rPr lang="tr-TR" dirty="0" err="1"/>
              <a:t>use</a:t>
            </a:r>
            <a:r>
              <a:rPr lang="tr-TR" dirty="0"/>
              <a:t> </a:t>
            </a:r>
            <a:r>
              <a:rPr lang="tr-TR" dirty="0" err="1"/>
              <a:t>decomposition</a:t>
            </a:r>
            <a:r>
              <a:rPr lang="tr-TR" dirty="0"/>
              <a:t> in </a:t>
            </a:r>
            <a:r>
              <a:rPr lang="tr-TR" dirty="0" err="1"/>
              <a:t>solving</a:t>
            </a:r>
            <a:r>
              <a:rPr lang="tr-TR" dirty="0"/>
              <a:t> </a:t>
            </a:r>
            <a:r>
              <a:rPr lang="tr-TR" dirty="0" err="1"/>
              <a:t>your</a:t>
            </a:r>
            <a:r>
              <a:rPr lang="tr-TR" dirty="0"/>
              <a:t> </a:t>
            </a:r>
            <a:r>
              <a:rPr lang="tr-TR" dirty="0" err="1"/>
              <a:t>daily</a:t>
            </a:r>
            <a:r>
              <a:rPr lang="tr-TR" dirty="0"/>
              <a:t> </a:t>
            </a:r>
            <a:r>
              <a:rPr lang="tr-TR" dirty="0" err="1"/>
              <a:t>problems</a:t>
            </a:r>
            <a:r>
              <a:rPr lang="tr-TR" dirty="0"/>
              <a:t>? </a:t>
            </a:r>
            <a:r>
              <a:rPr lang="tr-TR" dirty="0" err="1"/>
              <a:t>if</a:t>
            </a:r>
            <a:r>
              <a:rPr lang="tr-TR" dirty="0"/>
              <a:t> </a:t>
            </a:r>
            <a:r>
              <a:rPr lang="tr-TR" dirty="0" err="1"/>
              <a:t>so</a:t>
            </a:r>
            <a:r>
              <a:rPr lang="tr-TR" dirty="0"/>
              <a:t>, </a:t>
            </a:r>
            <a:r>
              <a:rPr lang="tr-TR" dirty="0" err="1"/>
              <a:t>what</a:t>
            </a:r>
            <a:r>
              <a:rPr lang="tr-TR" dirty="0"/>
              <a:t> </a:t>
            </a:r>
            <a:r>
              <a:rPr lang="tr-TR" dirty="0" err="1"/>
              <a:t>are</a:t>
            </a:r>
            <a:r>
              <a:rPr lang="tr-TR" dirty="0"/>
              <a:t> </a:t>
            </a:r>
            <a:r>
              <a:rPr lang="tr-TR" dirty="0" err="1"/>
              <a:t>some</a:t>
            </a:r>
            <a:r>
              <a:rPr lang="tr-TR" dirty="0"/>
              <a:t> </a:t>
            </a:r>
            <a:r>
              <a:rPr lang="tr-TR" dirty="0" err="1"/>
              <a:t>examples</a:t>
            </a:r>
            <a:r>
              <a:rPr lang="tr-TR" dirty="0"/>
              <a:t>?</a:t>
            </a:r>
            <a:endParaRPr dirty="0"/>
          </a:p>
          <a:p>
            <a:pPr marL="0" lvl="0" indent="0" algn="l" rtl="0">
              <a:lnSpc>
                <a:spcPct val="110000"/>
              </a:lnSpc>
              <a:spcBef>
                <a:spcPts val="600"/>
              </a:spcBef>
              <a:spcAft>
                <a:spcPts val="0"/>
              </a:spcAft>
              <a:buSzPts val="1800"/>
              <a:buNone/>
            </a:pPr>
            <a:endParaRPr dirty="0"/>
          </a:p>
          <a:p>
            <a:pPr marL="0" lvl="0" indent="0" algn="l" rtl="0">
              <a:lnSpc>
                <a:spcPct val="110000"/>
              </a:lnSpc>
              <a:spcBef>
                <a:spcPts val="600"/>
              </a:spcBef>
              <a:spcAft>
                <a:spcPts val="0"/>
              </a:spcAft>
              <a:buSzPts val="1800"/>
              <a:buNone/>
            </a:pPr>
            <a:r>
              <a:rPr lang="tr-TR" dirty="0" err="1"/>
              <a:t>Have</a:t>
            </a:r>
            <a:r>
              <a:rPr lang="tr-TR" dirty="0"/>
              <a:t> </a:t>
            </a:r>
            <a:r>
              <a:rPr lang="tr-TR" dirty="0" err="1"/>
              <a:t>you</a:t>
            </a:r>
            <a:r>
              <a:rPr lang="tr-TR" dirty="0"/>
              <a:t> ever </a:t>
            </a:r>
            <a:r>
              <a:rPr lang="tr-TR" dirty="0" err="1"/>
              <a:t>used</a:t>
            </a:r>
            <a:r>
              <a:rPr lang="tr-TR" dirty="0"/>
              <a:t> </a:t>
            </a:r>
            <a:r>
              <a:rPr lang="tr-TR" dirty="0" err="1"/>
              <a:t>tree</a:t>
            </a:r>
            <a:r>
              <a:rPr lang="tr-TR" dirty="0"/>
              <a:t> </a:t>
            </a:r>
            <a:r>
              <a:rPr lang="tr-TR" dirty="0" err="1"/>
              <a:t>structures</a:t>
            </a:r>
            <a:r>
              <a:rPr lang="tr-TR" dirty="0"/>
              <a:t> </a:t>
            </a:r>
            <a:r>
              <a:rPr lang="tr-TR" dirty="0" err="1"/>
              <a:t>before</a:t>
            </a:r>
            <a:r>
              <a:rPr lang="tr-TR" dirty="0"/>
              <a:t>? </a:t>
            </a:r>
            <a:r>
              <a:rPr lang="tr-TR" dirty="0" err="1"/>
              <a:t>Where</a:t>
            </a:r>
            <a:r>
              <a:rPr lang="tr-TR" dirty="0"/>
              <a:t> </a:t>
            </a:r>
            <a:r>
              <a:rPr lang="tr-TR" dirty="0" err="1"/>
              <a:t>did</a:t>
            </a:r>
            <a:r>
              <a:rPr lang="tr-TR" dirty="0"/>
              <a:t> </a:t>
            </a:r>
            <a:r>
              <a:rPr lang="tr-TR" dirty="0" err="1"/>
              <a:t>you</a:t>
            </a:r>
            <a:r>
              <a:rPr lang="tr-TR" dirty="0"/>
              <a:t> </a:t>
            </a:r>
            <a:r>
              <a:rPr lang="tr-TR" dirty="0" err="1"/>
              <a:t>use</a:t>
            </a:r>
            <a:r>
              <a:rPr lang="tr-TR" dirty="0"/>
              <a:t> </a:t>
            </a:r>
            <a:r>
              <a:rPr lang="tr-TR" dirty="0" err="1"/>
              <a:t>them</a:t>
            </a:r>
            <a:r>
              <a:rPr lang="tr-TR" dirty="0"/>
              <a:t>?</a:t>
            </a:r>
            <a:endParaRPr dirty="0"/>
          </a:p>
        </p:txBody>
      </p:sp>
      <p:sp>
        <p:nvSpPr>
          <p:cNvPr id="656" name="Google Shape;656;p2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29</a:t>
            </a:fld>
            <a:endParaRPr/>
          </a:p>
        </p:txBody>
      </p:sp>
      <p:pic>
        <p:nvPicPr>
          <p:cNvPr id="657" name="Google Shape;657;p29"/>
          <p:cNvPicPr preferRelativeResize="0"/>
          <p:nvPr/>
        </p:nvPicPr>
        <p:blipFill rotWithShape="1">
          <a:blip r:embed="rId3">
            <a:alphaModFix/>
          </a:blip>
          <a:srcRect/>
          <a:stretch/>
        </p:blipFill>
        <p:spPr>
          <a:xfrm>
            <a:off x="6626700" y="1619250"/>
            <a:ext cx="1905000" cy="190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a:t>
            </a:fld>
            <a:endParaRPr/>
          </a:p>
        </p:txBody>
      </p:sp>
      <p:sp>
        <p:nvSpPr>
          <p:cNvPr id="432" name="Google Shape;432;p3"/>
          <p:cNvSpPr txBox="1">
            <a:spLocks noGrp="1"/>
          </p:cNvSpPr>
          <p:nvPr>
            <p:ph type="ctrTitle" idx="4294967295"/>
          </p:nvPr>
        </p:nvSpPr>
        <p:spPr>
          <a:xfrm>
            <a:off x="790147" y="193941"/>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dirty="0" err="1">
                <a:solidFill>
                  <a:srgbClr val="741B47"/>
                </a:solidFill>
                <a:latin typeface="Raleway Medium"/>
                <a:ea typeface="Raleway Medium"/>
                <a:cs typeface="Raleway Medium"/>
                <a:sym typeface="Raleway Medium"/>
              </a:rPr>
              <a:t>Today’s</a:t>
            </a:r>
            <a:r>
              <a:rPr lang="tr-TR" sz="4800" b="0" i="0" u="none" strike="noStrike" cap="none" dirty="0">
                <a:solidFill>
                  <a:srgbClr val="741B47"/>
                </a:solidFill>
                <a:latin typeface="Raleway Medium"/>
                <a:ea typeface="Raleway Medium"/>
                <a:cs typeface="Raleway Medium"/>
                <a:sym typeface="Raleway Medium"/>
              </a:rPr>
              <a:t> </a:t>
            </a:r>
            <a:r>
              <a:rPr lang="tr-TR" sz="4800" b="0" i="0" u="none" strike="noStrike" cap="none" dirty="0" err="1">
                <a:solidFill>
                  <a:srgbClr val="741B47"/>
                </a:solidFill>
                <a:latin typeface="Raleway Medium"/>
                <a:ea typeface="Raleway Medium"/>
                <a:cs typeface="Raleway Medium"/>
                <a:sym typeface="Raleway Medium"/>
              </a:rPr>
              <a:t>Topics</a:t>
            </a:r>
            <a:endParaRPr sz="4800" b="0" i="0" u="none" strike="noStrike" cap="none" dirty="0">
              <a:solidFill>
                <a:srgbClr val="741B47"/>
              </a:solidFill>
              <a:latin typeface="Raleway Medium"/>
              <a:ea typeface="Raleway Medium"/>
              <a:cs typeface="Raleway Medium"/>
              <a:sym typeface="Raleway Medium"/>
            </a:endParaRPr>
          </a:p>
        </p:txBody>
      </p:sp>
      <p:sp>
        <p:nvSpPr>
          <p:cNvPr id="433" name="Google Shape;433;p3"/>
          <p:cNvSpPr txBox="1">
            <a:spLocks noGrp="1"/>
          </p:cNvSpPr>
          <p:nvPr>
            <p:ph type="subTitle" idx="4294967295"/>
          </p:nvPr>
        </p:nvSpPr>
        <p:spPr>
          <a:xfrm>
            <a:off x="298490" y="1092316"/>
            <a:ext cx="8615435" cy="3857243"/>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rgbClr val="741B47"/>
              </a:buClr>
              <a:buSzPts val="3600"/>
              <a:buNone/>
            </a:pPr>
            <a:r>
              <a:rPr lang="tr-TR" sz="3600" b="0" i="0" u="none" strike="noStrike" cap="none" dirty="0" err="1">
                <a:solidFill>
                  <a:schemeClr val="dk1"/>
                </a:solidFill>
                <a:latin typeface="Raleway"/>
                <a:ea typeface="Raleway"/>
                <a:cs typeface="Raleway"/>
                <a:sym typeface="Raleway"/>
              </a:rPr>
              <a:t>What</a:t>
            </a:r>
            <a:r>
              <a:rPr lang="tr-TR" sz="3600" b="0" i="0" u="none" strike="noStrike" cap="none" dirty="0">
                <a:solidFill>
                  <a:schemeClr val="dk1"/>
                </a:solidFill>
                <a:latin typeface="Raleway"/>
                <a:ea typeface="Raleway"/>
                <a:cs typeface="Raleway"/>
                <a:sym typeface="Raleway"/>
              </a:rPr>
              <a:t> is </a:t>
            </a:r>
            <a:r>
              <a:rPr lang="tr-TR" sz="3600" b="0" i="0" u="none" strike="noStrike" cap="none" dirty="0" err="1">
                <a:solidFill>
                  <a:schemeClr val="dk1"/>
                </a:solidFill>
                <a:latin typeface="Raleway"/>
                <a:ea typeface="Raleway"/>
                <a:cs typeface="Raleway"/>
                <a:sym typeface="Raleway"/>
              </a:rPr>
              <a:t>Computational</a:t>
            </a:r>
            <a:r>
              <a:rPr lang="tr-TR" sz="3600" b="0" i="0" u="none" strike="noStrike" cap="none" dirty="0">
                <a:solidFill>
                  <a:schemeClr val="dk1"/>
                </a:solidFill>
                <a:latin typeface="Raleway"/>
                <a:ea typeface="Raleway"/>
                <a:cs typeface="Raleway"/>
                <a:sym typeface="Raleway"/>
              </a:rPr>
              <a:t> </a:t>
            </a:r>
            <a:r>
              <a:rPr lang="tr-TR" sz="3600" b="0" i="0" u="none" strike="noStrike" cap="none" dirty="0" err="1">
                <a:solidFill>
                  <a:schemeClr val="dk1"/>
                </a:solidFill>
                <a:latin typeface="Raleway"/>
                <a:ea typeface="Raleway"/>
                <a:cs typeface="Raleway"/>
                <a:sym typeface="Raleway"/>
              </a:rPr>
              <a:t>Thinking</a:t>
            </a:r>
            <a:r>
              <a:rPr lang="tr-TR" sz="3600" b="0" i="0" u="none" strike="noStrike" cap="none" dirty="0">
                <a:solidFill>
                  <a:schemeClr val="dk1"/>
                </a:solidFill>
                <a:latin typeface="Raleway"/>
                <a:ea typeface="Raleway"/>
                <a:cs typeface="Raleway"/>
                <a:sym typeface="Raleway"/>
              </a:rPr>
              <a:t>?</a:t>
            </a:r>
            <a:endParaRPr sz="3600" b="0" i="0" u="none" strike="noStrike" cap="none" dirty="0">
              <a:solidFill>
                <a:schemeClr val="dk1"/>
              </a:solidFill>
              <a:latin typeface="Raleway"/>
              <a:ea typeface="Raleway"/>
              <a:cs typeface="Raleway"/>
              <a:sym typeface="Raleway"/>
            </a:endParaRPr>
          </a:p>
          <a:p>
            <a:pPr marL="457200" marR="0" lvl="0" indent="-457200" algn="l" rtl="0">
              <a:lnSpc>
                <a:spcPct val="80000"/>
              </a:lnSpc>
              <a:spcBef>
                <a:spcPts val="0"/>
              </a:spcBef>
              <a:spcAft>
                <a:spcPts val="0"/>
              </a:spcAft>
              <a:buClr>
                <a:srgbClr val="741B47"/>
              </a:buClr>
              <a:buSzPts val="3600"/>
              <a:buFont typeface="Raleway"/>
              <a:buChar char="▸"/>
            </a:pPr>
            <a:r>
              <a:rPr lang="tr-TR" sz="3600" b="0" i="0" u="none" strike="noStrike" cap="none" dirty="0" err="1">
                <a:solidFill>
                  <a:schemeClr val="dk1"/>
                </a:solidFill>
                <a:latin typeface="Raleway"/>
                <a:ea typeface="Raleway"/>
                <a:cs typeface="Raleway"/>
                <a:sym typeface="Raleway"/>
              </a:rPr>
              <a:t>Decomposition</a:t>
            </a:r>
            <a:endParaRPr sz="3600" b="0" i="0" u="none" strike="noStrike" cap="none" dirty="0">
              <a:solidFill>
                <a:schemeClr val="dk1"/>
              </a:solidFill>
              <a:latin typeface="Raleway"/>
              <a:ea typeface="Raleway"/>
              <a:cs typeface="Raleway"/>
              <a:sym typeface="Raleway"/>
            </a:endParaRPr>
          </a:p>
          <a:p>
            <a:pPr marL="457200" marR="0" lvl="0" indent="-457200" algn="l" rtl="0">
              <a:lnSpc>
                <a:spcPct val="80000"/>
              </a:lnSpc>
              <a:spcBef>
                <a:spcPts val="0"/>
              </a:spcBef>
              <a:spcAft>
                <a:spcPts val="0"/>
              </a:spcAft>
              <a:buClr>
                <a:srgbClr val="741B47"/>
              </a:buClr>
              <a:buSzPts val="3600"/>
              <a:buFont typeface="Raleway"/>
              <a:buChar char="▸"/>
            </a:pPr>
            <a:r>
              <a:rPr lang="tr-TR" sz="3600" b="0" i="0" u="none" strike="noStrike" cap="none" dirty="0" err="1">
                <a:solidFill>
                  <a:schemeClr val="dk1"/>
                </a:solidFill>
                <a:latin typeface="Raleway"/>
                <a:ea typeface="Raleway"/>
                <a:cs typeface="Raleway"/>
                <a:sym typeface="Raleway"/>
              </a:rPr>
              <a:t>Pattern</a:t>
            </a:r>
            <a:r>
              <a:rPr lang="tr-TR" sz="3600" b="0" i="0" u="none" strike="noStrike" cap="none" dirty="0">
                <a:solidFill>
                  <a:schemeClr val="dk1"/>
                </a:solidFill>
                <a:latin typeface="Raleway"/>
                <a:ea typeface="Raleway"/>
                <a:cs typeface="Raleway"/>
                <a:sym typeface="Raleway"/>
              </a:rPr>
              <a:t> </a:t>
            </a:r>
            <a:r>
              <a:rPr lang="tr-TR" sz="3600" b="0" i="0" u="none" strike="noStrike" cap="none" dirty="0" err="1">
                <a:solidFill>
                  <a:schemeClr val="dk1"/>
                </a:solidFill>
                <a:latin typeface="Raleway"/>
                <a:ea typeface="Raleway"/>
                <a:cs typeface="Raleway"/>
                <a:sym typeface="Raleway"/>
              </a:rPr>
              <a:t>Recognition</a:t>
            </a:r>
            <a:endParaRPr sz="3600" b="0" i="0" u="none" strike="noStrike" cap="none" dirty="0">
              <a:solidFill>
                <a:schemeClr val="dk1"/>
              </a:solidFill>
              <a:latin typeface="Raleway"/>
              <a:ea typeface="Raleway"/>
              <a:cs typeface="Raleway"/>
              <a:sym typeface="Raleway"/>
            </a:endParaRPr>
          </a:p>
          <a:p>
            <a:pPr marL="457200" marR="0" lvl="0" indent="-457200" algn="l" rtl="0">
              <a:lnSpc>
                <a:spcPct val="80000"/>
              </a:lnSpc>
              <a:spcBef>
                <a:spcPts val="0"/>
              </a:spcBef>
              <a:spcAft>
                <a:spcPts val="0"/>
              </a:spcAft>
              <a:buClr>
                <a:srgbClr val="741B47"/>
              </a:buClr>
              <a:buSzPts val="3600"/>
              <a:buFont typeface="Raleway"/>
              <a:buChar char="▸"/>
            </a:pPr>
            <a:r>
              <a:rPr lang="tr-TR" sz="3600" b="0" i="0" u="none" strike="noStrike" cap="none" dirty="0" err="1">
                <a:solidFill>
                  <a:schemeClr val="dk1"/>
                </a:solidFill>
                <a:latin typeface="Raleway"/>
                <a:ea typeface="Raleway"/>
                <a:cs typeface="Raleway"/>
                <a:sym typeface="Raleway"/>
              </a:rPr>
              <a:t>Abstraction</a:t>
            </a:r>
            <a:r>
              <a:rPr lang="tr-TR" sz="3600" b="0" i="0" u="none" strike="noStrike" cap="none" dirty="0">
                <a:solidFill>
                  <a:schemeClr val="dk1"/>
                </a:solidFill>
                <a:latin typeface="Raleway"/>
                <a:ea typeface="Raleway"/>
                <a:cs typeface="Raleway"/>
                <a:sym typeface="Raleway"/>
              </a:rPr>
              <a:t> </a:t>
            </a:r>
            <a:endParaRPr dirty="0"/>
          </a:p>
          <a:p>
            <a:pPr marL="457200" marR="0" lvl="0" indent="-457200" algn="l" rtl="0">
              <a:lnSpc>
                <a:spcPct val="80000"/>
              </a:lnSpc>
              <a:spcBef>
                <a:spcPts val="0"/>
              </a:spcBef>
              <a:spcAft>
                <a:spcPts val="0"/>
              </a:spcAft>
              <a:buClr>
                <a:srgbClr val="741B47"/>
              </a:buClr>
              <a:buSzPts val="3600"/>
              <a:buFont typeface="Raleway"/>
              <a:buChar char="▸"/>
            </a:pPr>
            <a:r>
              <a:rPr lang="tr-TR" sz="3600" b="0" i="0" u="none" strike="noStrike" cap="none" dirty="0" err="1">
                <a:solidFill>
                  <a:schemeClr val="dk1"/>
                </a:solidFill>
                <a:latin typeface="Raleway"/>
                <a:ea typeface="Raleway"/>
                <a:cs typeface="Raleway"/>
                <a:sym typeface="Raleway"/>
              </a:rPr>
              <a:t>Algorithms</a:t>
            </a:r>
            <a:endParaRPr sz="3600" b="0" i="0" u="none" strike="noStrike" cap="none" dirty="0">
              <a:solidFill>
                <a:schemeClr val="dk1"/>
              </a:solidFill>
              <a:latin typeface="Raleway"/>
              <a:ea typeface="Raleway"/>
              <a:cs typeface="Raleway"/>
              <a:sym typeface="Raleway"/>
            </a:endParaRPr>
          </a:p>
          <a:p>
            <a:pPr marL="457200" marR="0" lvl="0" indent="-228600" algn="l" rtl="0">
              <a:lnSpc>
                <a:spcPct val="80000"/>
              </a:lnSpc>
              <a:spcBef>
                <a:spcPts val="0"/>
              </a:spcBef>
              <a:spcAft>
                <a:spcPts val="0"/>
              </a:spcAft>
              <a:buClr>
                <a:srgbClr val="741B47"/>
              </a:buClr>
              <a:buSzPts val="3600"/>
              <a:buFont typeface="Raleway"/>
              <a:buNone/>
            </a:pPr>
            <a:endParaRPr sz="3600" b="0" i="0" u="none" strike="noStrike" cap="none" dirty="0">
              <a:solidFill>
                <a:schemeClr val="dk1"/>
              </a:solidFill>
              <a:latin typeface="Raleway"/>
              <a:ea typeface="Raleway"/>
              <a:cs typeface="Raleway"/>
              <a:sym typeface="Raleway"/>
            </a:endParaRPr>
          </a:p>
          <a:p>
            <a:pPr marL="0" marR="0" lvl="0" indent="0" algn="l" rtl="0">
              <a:lnSpc>
                <a:spcPct val="110000"/>
              </a:lnSpc>
              <a:spcBef>
                <a:spcPts val="60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a:p>
            <a:pPr marL="0" marR="0" lvl="0" indent="0" algn="l" rtl="0">
              <a:lnSpc>
                <a:spcPct val="110000"/>
              </a:lnSpc>
              <a:spcBef>
                <a:spcPts val="60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a:p>
            <a:pPr marL="0" marR="0" lvl="0" indent="0" algn="l" rtl="0">
              <a:lnSpc>
                <a:spcPct val="110000"/>
              </a:lnSpc>
              <a:spcBef>
                <a:spcPts val="60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a:p>
            <a:pPr marL="0" marR="0" lvl="0" indent="0" algn="l" rtl="0">
              <a:lnSpc>
                <a:spcPct val="110000"/>
              </a:lnSpc>
              <a:spcBef>
                <a:spcPts val="60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a:p>
            <a:pPr marL="0" marR="0" lvl="0" indent="0" algn="l" rtl="0">
              <a:lnSpc>
                <a:spcPct val="80000"/>
              </a:lnSpc>
              <a:spcBef>
                <a:spcPts val="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a:p>
            <a:pPr marL="0" marR="0" lvl="0" indent="0" algn="l" rtl="0">
              <a:lnSpc>
                <a:spcPct val="80000"/>
              </a:lnSpc>
              <a:spcBef>
                <a:spcPts val="0"/>
              </a:spcBef>
              <a:spcAft>
                <a:spcPts val="0"/>
              </a:spcAft>
              <a:buClr>
                <a:srgbClr val="000000"/>
              </a:buClr>
              <a:buSzPts val="4800"/>
              <a:buFont typeface="Arial"/>
              <a:buNone/>
            </a:pPr>
            <a:endParaRPr sz="3600" b="0" i="0" u="none" strike="noStrike" cap="none" dirty="0">
              <a:solidFill>
                <a:schemeClr val="dk1"/>
              </a:solidFill>
              <a:latin typeface="Raleway"/>
              <a:ea typeface="Raleway"/>
              <a:cs typeface="Raleway"/>
              <a:sym typeface="Raleway"/>
            </a:endParaRPr>
          </a:p>
          <a:p>
            <a:pPr marL="0" marR="0" lvl="0" indent="0" algn="l" rtl="0">
              <a:lnSpc>
                <a:spcPct val="110000"/>
              </a:lnSpc>
              <a:spcBef>
                <a:spcPts val="60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p:txBody>
      </p:sp>
      <p:pic>
        <p:nvPicPr>
          <p:cNvPr id="434" name="Google Shape;434;p3"/>
          <p:cNvPicPr preferRelativeResize="0"/>
          <p:nvPr/>
        </p:nvPicPr>
        <p:blipFill rotWithShape="1">
          <a:blip r:embed="rId3">
            <a:alphaModFix/>
          </a:blip>
          <a:srcRect/>
          <a:stretch/>
        </p:blipFill>
        <p:spPr>
          <a:xfrm>
            <a:off x="5523126" y="2186527"/>
            <a:ext cx="3198925" cy="2717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ctrTitle"/>
          </p:nvPr>
        </p:nvSpPr>
        <p:spPr>
          <a:xfrm>
            <a:off x="1085850" y="1989030"/>
            <a:ext cx="46767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Pattern Recognition</a:t>
            </a:r>
            <a:endParaRPr>
              <a:solidFill>
                <a:srgbClr val="409CD1"/>
              </a:solidFill>
            </a:endParaRPr>
          </a:p>
        </p:txBody>
      </p:sp>
      <p:sp>
        <p:nvSpPr>
          <p:cNvPr id="663" name="Google Shape;663;p3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31</a:t>
            </a:fld>
            <a:endParaRPr/>
          </a:p>
        </p:txBody>
      </p:sp>
      <p:sp>
        <p:nvSpPr>
          <p:cNvPr id="676" name="Google Shape;676;p32"/>
          <p:cNvSpPr txBox="1"/>
          <p:nvPr/>
        </p:nvSpPr>
        <p:spPr>
          <a:xfrm>
            <a:off x="431800" y="173800"/>
            <a:ext cx="5640900" cy="537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Pattern Recognition</a:t>
            </a:r>
            <a:endParaRPr sz="4000" b="0" i="0" u="none" strike="noStrike" cap="none">
              <a:solidFill>
                <a:srgbClr val="741B47"/>
              </a:solidFill>
              <a:latin typeface="Raleway Medium"/>
              <a:ea typeface="Raleway Medium"/>
              <a:cs typeface="Raleway Medium"/>
              <a:sym typeface="Raleway Medium"/>
            </a:endParaRPr>
          </a:p>
        </p:txBody>
      </p:sp>
      <p:sp>
        <p:nvSpPr>
          <p:cNvPr id="677" name="Google Shape;677;p32"/>
          <p:cNvSpPr txBox="1"/>
          <p:nvPr/>
        </p:nvSpPr>
        <p:spPr>
          <a:xfrm>
            <a:off x="806425" y="1063950"/>
            <a:ext cx="6952800" cy="285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Barlow Light"/>
                <a:ea typeface="Barlow Light"/>
                <a:cs typeface="Barlow Light"/>
                <a:sym typeface="Barlow Light"/>
              </a:rPr>
              <a:t>Let’s discuss and try to predict what does pattern recognition mean in computational thinking!</a:t>
            </a:r>
            <a:endParaRPr sz="2400" b="0" i="0" u="none" strike="noStrike" cap="none">
              <a:solidFill>
                <a:srgbClr val="000000"/>
              </a:solidFill>
              <a:latin typeface="Barlow Light"/>
              <a:ea typeface="Barlow Light"/>
              <a:cs typeface="Barlow Light"/>
              <a:sym typeface="Barlow Light"/>
            </a:endParaRPr>
          </a:p>
        </p:txBody>
      </p:sp>
      <p:pic>
        <p:nvPicPr>
          <p:cNvPr id="678" name="Google Shape;678;p32"/>
          <p:cNvPicPr preferRelativeResize="0"/>
          <p:nvPr/>
        </p:nvPicPr>
        <p:blipFill rotWithShape="1">
          <a:blip r:embed="rId3">
            <a:alphaModFix/>
          </a:blip>
          <a:srcRect/>
          <a:stretch/>
        </p:blipFill>
        <p:spPr>
          <a:xfrm>
            <a:off x="2389575" y="1974050"/>
            <a:ext cx="4364849" cy="2459075"/>
          </a:xfrm>
          <a:prstGeom prst="rect">
            <a:avLst/>
          </a:prstGeom>
          <a:noFill/>
          <a:ln>
            <a:noFill/>
          </a:ln>
        </p:spPr>
      </p:pic>
      <p:pic>
        <p:nvPicPr>
          <p:cNvPr id="679" name="Google Shape;679;p32">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680" name="Google Shape;680;p32">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Pattern Recognition</a:t>
            </a:r>
            <a:endParaRPr>
              <a:solidFill>
                <a:srgbClr val="741B47"/>
              </a:solidFill>
            </a:endParaRPr>
          </a:p>
        </p:txBody>
      </p:sp>
      <p:sp>
        <p:nvSpPr>
          <p:cNvPr id="686" name="Google Shape;686;p3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32</a:t>
            </a:fld>
            <a:endParaRPr/>
          </a:p>
        </p:txBody>
      </p:sp>
      <p:pic>
        <p:nvPicPr>
          <p:cNvPr id="687" name="Google Shape;687;p33"/>
          <p:cNvPicPr preferRelativeResize="0"/>
          <p:nvPr/>
        </p:nvPicPr>
        <p:blipFill rotWithShape="1">
          <a:blip r:embed="rId3">
            <a:alphaModFix/>
          </a:blip>
          <a:srcRect/>
          <a:stretch/>
        </p:blipFill>
        <p:spPr>
          <a:xfrm>
            <a:off x="5363900" y="1537475"/>
            <a:ext cx="3598376" cy="1245549"/>
          </a:xfrm>
          <a:prstGeom prst="rect">
            <a:avLst/>
          </a:prstGeom>
          <a:noFill/>
          <a:ln>
            <a:noFill/>
          </a:ln>
        </p:spPr>
      </p:pic>
      <p:sp>
        <p:nvSpPr>
          <p:cNvPr id="688" name="Google Shape;688;p33"/>
          <p:cNvSpPr txBox="1">
            <a:spLocks noGrp="1"/>
          </p:cNvSpPr>
          <p:nvPr>
            <p:ph type="body" idx="1"/>
          </p:nvPr>
        </p:nvSpPr>
        <p:spPr>
          <a:xfrm>
            <a:off x="71100" y="971200"/>
            <a:ext cx="5517000" cy="35166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Pattern recognition is recognising patterns in different things (solutions) and being able to apply these patterns in the solutions of other similar problems.</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Pattern recognition is good because we don’t have to come up with a new solution each time we encounter the same problem. Instead, we apply the patterns that we have previously recognized.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4"/>
          <p:cNvSpPr txBox="1">
            <a:spLocks noGrp="1"/>
          </p:cNvSpPr>
          <p:nvPr>
            <p:ph type="title"/>
          </p:nvPr>
        </p:nvSpPr>
        <p:spPr>
          <a:xfrm>
            <a:off x="457200" y="192650"/>
            <a:ext cx="79590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Challenge</a:t>
            </a:r>
            <a:endParaRPr>
              <a:solidFill>
                <a:srgbClr val="741B47"/>
              </a:solidFill>
            </a:endParaRPr>
          </a:p>
        </p:txBody>
      </p:sp>
      <p:sp>
        <p:nvSpPr>
          <p:cNvPr id="694" name="Google Shape;694;p34"/>
          <p:cNvSpPr txBox="1">
            <a:spLocks noGrp="1"/>
          </p:cNvSpPr>
          <p:nvPr>
            <p:ph type="body" idx="1"/>
          </p:nvPr>
        </p:nvSpPr>
        <p:spPr>
          <a:xfrm>
            <a:off x="427650" y="1421350"/>
            <a:ext cx="8288700" cy="2724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3600" b="1">
                <a:solidFill>
                  <a:srgbClr val="FF9900"/>
                </a:solidFill>
                <a:latin typeface="Arial"/>
                <a:ea typeface="Arial"/>
                <a:cs typeface="Arial"/>
                <a:sym typeface="Arial"/>
              </a:rPr>
              <a:t>add all the numbers from 1 to 200</a:t>
            </a:r>
            <a:endParaRPr sz="3600" b="1">
              <a:solidFill>
                <a:srgbClr val="FF9900"/>
              </a:solidFill>
              <a:latin typeface="Arial"/>
              <a:ea typeface="Arial"/>
              <a:cs typeface="Arial"/>
              <a:sym typeface="Arial"/>
            </a:endParaRPr>
          </a:p>
          <a:p>
            <a:pPr marL="457200" lvl="0" indent="-419100" algn="l" rtl="0">
              <a:lnSpc>
                <a:spcPct val="115000"/>
              </a:lnSpc>
              <a:spcBef>
                <a:spcPts val="0"/>
              </a:spcBef>
              <a:spcAft>
                <a:spcPts val="0"/>
              </a:spcAft>
              <a:buClr>
                <a:srgbClr val="000000"/>
              </a:buClr>
              <a:buSzPts val="3000"/>
              <a:buFont typeface="Arial"/>
              <a:buChar char="▸"/>
            </a:pPr>
            <a:r>
              <a:rPr lang="tr-TR" sz="3000">
                <a:solidFill>
                  <a:srgbClr val="000000"/>
                </a:solidFill>
                <a:latin typeface="Arial"/>
                <a:ea typeface="Arial"/>
                <a:cs typeface="Arial"/>
                <a:sym typeface="Arial"/>
              </a:rPr>
              <a:t>Big problem?</a:t>
            </a:r>
            <a:endParaRPr sz="3000">
              <a:solidFill>
                <a:srgbClr val="000000"/>
              </a:solidFill>
              <a:latin typeface="Arial"/>
              <a:ea typeface="Arial"/>
              <a:cs typeface="Arial"/>
              <a:sym typeface="Arial"/>
            </a:endParaRPr>
          </a:p>
          <a:p>
            <a:pPr marL="457200" lvl="0" indent="-419100" algn="l" rtl="0">
              <a:lnSpc>
                <a:spcPct val="115000"/>
              </a:lnSpc>
              <a:spcBef>
                <a:spcPts val="0"/>
              </a:spcBef>
              <a:spcAft>
                <a:spcPts val="0"/>
              </a:spcAft>
              <a:buClr>
                <a:srgbClr val="000000"/>
              </a:buClr>
              <a:buSzPts val="3000"/>
              <a:buFont typeface="Arial"/>
              <a:buChar char="▸"/>
            </a:pPr>
            <a:r>
              <a:rPr lang="tr-TR" sz="3000">
                <a:solidFill>
                  <a:srgbClr val="000000"/>
                </a:solidFill>
                <a:latin typeface="Arial"/>
                <a:ea typeface="Arial"/>
                <a:cs typeface="Arial"/>
                <a:sym typeface="Arial"/>
              </a:rPr>
              <a:t>Did you try?</a:t>
            </a:r>
            <a:endParaRPr sz="3000">
              <a:solidFill>
                <a:srgbClr val="000000"/>
              </a:solidFill>
              <a:latin typeface="Arial"/>
              <a:ea typeface="Arial"/>
              <a:cs typeface="Arial"/>
              <a:sym typeface="Arial"/>
            </a:endParaRPr>
          </a:p>
          <a:p>
            <a:pPr marL="457200" lvl="0" indent="-419100" algn="l" rtl="0">
              <a:lnSpc>
                <a:spcPct val="115000"/>
              </a:lnSpc>
              <a:spcBef>
                <a:spcPts val="0"/>
              </a:spcBef>
              <a:spcAft>
                <a:spcPts val="0"/>
              </a:spcAft>
              <a:buClr>
                <a:srgbClr val="000000"/>
              </a:buClr>
              <a:buSzPts val="3000"/>
              <a:buFont typeface="Arial"/>
              <a:buChar char="▸"/>
            </a:pPr>
            <a:r>
              <a:rPr lang="tr-TR" sz="3000">
                <a:solidFill>
                  <a:srgbClr val="000000"/>
                </a:solidFill>
                <a:latin typeface="Arial"/>
                <a:ea typeface="Arial"/>
                <a:cs typeface="Arial"/>
                <a:sym typeface="Arial"/>
              </a:rPr>
              <a:t>A lot to do in your head?</a:t>
            </a:r>
            <a:endParaRPr sz="3000">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sz="3000">
              <a:solidFill>
                <a:srgbClr val="000000"/>
              </a:solidFill>
            </a:endParaRPr>
          </a:p>
        </p:txBody>
      </p:sp>
      <p:sp>
        <p:nvSpPr>
          <p:cNvPr id="695" name="Google Shape;695;p3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35"/>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Pattern Recognition Exercises</a:t>
            </a:r>
            <a:endParaRPr sz="4000">
              <a:solidFill>
                <a:srgbClr val="741B47"/>
              </a:solidFill>
            </a:endParaRPr>
          </a:p>
        </p:txBody>
      </p:sp>
      <p:sp>
        <p:nvSpPr>
          <p:cNvPr id="701" name="Google Shape;701;p3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34</a:t>
            </a:fld>
            <a:endParaRPr/>
          </a:p>
        </p:txBody>
      </p:sp>
      <p:sp>
        <p:nvSpPr>
          <p:cNvPr id="702" name="Google Shape;702;p35"/>
          <p:cNvSpPr txBox="1">
            <a:spLocks noGrp="1"/>
          </p:cNvSpPr>
          <p:nvPr>
            <p:ph type="body" idx="1"/>
          </p:nvPr>
        </p:nvSpPr>
        <p:spPr>
          <a:xfrm>
            <a:off x="76200" y="1443950"/>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a:p>
        </p:txBody>
      </p:sp>
      <p:sp>
        <p:nvSpPr>
          <p:cNvPr id="703" name="Google Shape;703;p35"/>
          <p:cNvSpPr txBox="1">
            <a:spLocks noGrp="1"/>
          </p:cNvSpPr>
          <p:nvPr>
            <p:ph type="body" idx="1"/>
          </p:nvPr>
        </p:nvSpPr>
        <p:spPr>
          <a:xfrm>
            <a:off x="184350" y="2734675"/>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4400" b="1">
                <a:solidFill>
                  <a:srgbClr val="434343"/>
                </a:solidFill>
                <a:latin typeface="Arial"/>
                <a:ea typeface="Arial"/>
                <a:cs typeface="Arial"/>
                <a:sym typeface="Arial"/>
              </a:rPr>
              <a:t>1   2   5   10   17   </a:t>
            </a:r>
            <a:r>
              <a:rPr lang="tr-TR" sz="4400" b="1">
                <a:solidFill>
                  <a:srgbClr val="FF9900"/>
                </a:solidFill>
                <a:latin typeface="Arial"/>
                <a:ea typeface="Arial"/>
                <a:cs typeface="Arial"/>
                <a:sym typeface="Arial"/>
              </a:rPr>
              <a:t>?</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SzPts val="1800"/>
              <a:buNone/>
            </a:pPr>
            <a:endParaRPr sz="2400">
              <a:solidFill>
                <a:srgbClr val="434343"/>
              </a:solidFill>
              <a:latin typeface="Arial"/>
              <a:ea typeface="Arial"/>
              <a:cs typeface="Arial"/>
              <a:sym typeface="Arial"/>
            </a:endParaRPr>
          </a:p>
          <a:p>
            <a:pPr marL="0" lvl="0" indent="0" algn="l" rtl="0">
              <a:lnSpc>
                <a:spcPct val="110000"/>
              </a:lnSpc>
              <a:spcBef>
                <a:spcPts val="600"/>
              </a:spcBef>
              <a:spcAft>
                <a:spcPts val="0"/>
              </a:spcAft>
              <a:buSzPts val="1800"/>
              <a:buNone/>
            </a:pPr>
            <a:endParaRPr>
              <a:solidFill>
                <a:srgbClr val="434343"/>
              </a:solidFill>
            </a:endParaRPr>
          </a:p>
        </p:txBody>
      </p:sp>
      <p:pic>
        <p:nvPicPr>
          <p:cNvPr id="704" name="Google Shape;704;p35">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705" name="Google Shape;705;p3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36"/>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Pattern Recognition Exercises</a:t>
            </a:r>
            <a:endParaRPr sz="4000">
              <a:solidFill>
                <a:srgbClr val="741B47"/>
              </a:solidFill>
            </a:endParaRPr>
          </a:p>
        </p:txBody>
      </p:sp>
      <p:sp>
        <p:nvSpPr>
          <p:cNvPr id="711" name="Google Shape;711;p3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35</a:t>
            </a:fld>
            <a:endParaRPr/>
          </a:p>
        </p:txBody>
      </p:sp>
      <p:sp>
        <p:nvSpPr>
          <p:cNvPr id="712" name="Google Shape;712;p36"/>
          <p:cNvSpPr txBox="1">
            <a:spLocks noGrp="1"/>
          </p:cNvSpPr>
          <p:nvPr>
            <p:ph type="body" idx="1"/>
          </p:nvPr>
        </p:nvSpPr>
        <p:spPr>
          <a:xfrm>
            <a:off x="76200" y="1443950"/>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a:p>
        </p:txBody>
      </p:sp>
      <p:sp>
        <p:nvSpPr>
          <p:cNvPr id="713" name="Google Shape;713;p36"/>
          <p:cNvSpPr txBox="1">
            <a:spLocks noGrp="1"/>
          </p:cNvSpPr>
          <p:nvPr>
            <p:ph type="body" idx="1"/>
          </p:nvPr>
        </p:nvSpPr>
        <p:spPr>
          <a:xfrm>
            <a:off x="184350" y="2734675"/>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4400" b="1">
                <a:solidFill>
                  <a:srgbClr val="434343"/>
                </a:solidFill>
                <a:latin typeface="Arial"/>
                <a:ea typeface="Arial"/>
                <a:cs typeface="Arial"/>
                <a:sym typeface="Arial"/>
              </a:rPr>
              <a:t>1   2   5   10   17   </a:t>
            </a:r>
            <a:r>
              <a:rPr lang="tr-TR" sz="4400" b="1">
                <a:solidFill>
                  <a:srgbClr val="FF9900"/>
                </a:solidFill>
                <a:latin typeface="Arial"/>
                <a:ea typeface="Arial"/>
                <a:cs typeface="Arial"/>
                <a:sym typeface="Arial"/>
              </a:rPr>
              <a:t>26</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SzPts val="1800"/>
              <a:buNone/>
            </a:pPr>
            <a:endParaRPr sz="2400">
              <a:solidFill>
                <a:srgbClr val="434343"/>
              </a:solidFill>
              <a:latin typeface="Arial"/>
              <a:ea typeface="Arial"/>
              <a:cs typeface="Arial"/>
              <a:sym typeface="Arial"/>
            </a:endParaRPr>
          </a:p>
          <a:p>
            <a:pPr marL="0" lvl="0" indent="0" algn="l" rtl="0">
              <a:lnSpc>
                <a:spcPct val="110000"/>
              </a:lnSpc>
              <a:spcBef>
                <a:spcPts val="600"/>
              </a:spcBef>
              <a:spcAft>
                <a:spcPts val="0"/>
              </a:spcAft>
              <a:buSzPts val="1800"/>
              <a:buNone/>
            </a:pPr>
            <a:endParaRPr>
              <a:solidFill>
                <a:srgbClr val="434343"/>
              </a:solidFill>
            </a:endParaRPr>
          </a:p>
        </p:txBody>
      </p:sp>
      <p:sp>
        <p:nvSpPr>
          <p:cNvPr id="714" name="Google Shape;714;p36"/>
          <p:cNvSpPr txBox="1"/>
          <p:nvPr/>
        </p:nvSpPr>
        <p:spPr>
          <a:xfrm>
            <a:off x="1287625" y="4025400"/>
            <a:ext cx="6832800" cy="707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tr-TR" sz="1800" b="1" i="0" u="none" strike="noStrike" cap="none">
                <a:solidFill>
                  <a:srgbClr val="FF9900"/>
                </a:solidFill>
                <a:latin typeface="Arial"/>
                <a:ea typeface="Arial"/>
                <a:cs typeface="Arial"/>
                <a:sym typeface="Arial"/>
              </a:rPr>
              <a:t>Add 1, 3, 5, 7, 9 etc. to previous number</a:t>
            </a:r>
            <a:endParaRPr sz="1800" b="1" i="0" u="none" strike="noStrike" cap="none">
              <a:solidFill>
                <a:srgbClr val="FF99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7"/>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Pattern Recognition Exercises</a:t>
            </a:r>
            <a:endParaRPr sz="4000">
              <a:solidFill>
                <a:srgbClr val="741B47"/>
              </a:solidFill>
            </a:endParaRPr>
          </a:p>
        </p:txBody>
      </p:sp>
      <p:sp>
        <p:nvSpPr>
          <p:cNvPr id="720" name="Google Shape;720;p3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721" name="Google Shape;721;p37"/>
          <p:cNvSpPr txBox="1">
            <a:spLocks noGrp="1"/>
          </p:cNvSpPr>
          <p:nvPr>
            <p:ph type="body" idx="1"/>
          </p:nvPr>
        </p:nvSpPr>
        <p:spPr>
          <a:xfrm>
            <a:off x="76200" y="1443950"/>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a:p>
        </p:txBody>
      </p:sp>
      <p:sp>
        <p:nvSpPr>
          <p:cNvPr id="722" name="Google Shape;722;p37"/>
          <p:cNvSpPr txBox="1">
            <a:spLocks noGrp="1"/>
          </p:cNvSpPr>
          <p:nvPr>
            <p:ph type="body" idx="1"/>
          </p:nvPr>
        </p:nvSpPr>
        <p:spPr>
          <a:xfrm>
            <a:off x="184350" y="2734675"/>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4400" b="1">
                <a:solidFill>
                  <a:srgbClr val="434343"/>
                </a:solidFill>
                <a:latin typeface="Arial"/>
                <a:ea typeface="Arial"/>
                <a:cs typeface="Arial"/>
                <a:sym typeface="Arial"/>
              </a:rPr>
              <a:t>123   117   108   99    </a:t>
            </a:r>
            <a:r>
              <a:rPr lang="tr-TR" sz="4400" b="1">
                <a:solidFill>
                  <a:srgbClr val="FF9900"/>
                </a:solidFill>
                <a:latin typeface="Arial"/>
                <a:ea typeface="Arial"/>
                <a:cs typeface="Arial"/>
                <a:sym typeface="Arial"/>
              </a:rPr>
              <a:t>?</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SzPts val="1800"/>
              <a:buNone/>
            </a:pPr>
            <a:endParaRPr sz="2400">
              <a:solidFill>
                <a:srgbClr val="434343"/>
              </a:solidFill>
              <a:latin typeface="Arial"/>
              <a:ea typeface="Arial"/>
              <a:cs typeface="Arial"/>
              <a:sym typeface="Arial"/>
            </a:endParaRPr>
          </a:p>
          <a:p>
            <a:pPr marL="0" lvl="0" indent="0" algn="l" rtl="0">
              <a:lnSpc>
                <a:spcPct val="110000"/>
              </a:lnSpc>
              <a:spcBef>
                <a:spcPts val="600"/>
              </a:spcBef>
              <a:spcAft>
                <a:spcPts val="0"/>
              </a:spcAft>
              <a:buSzPts val="1800"/>
              <a:buNone/>
            </a:pPr>
            <a:endParaRPr>
              <a:solidFill>
                <a:srgbClr val="434343"/>
              </a:solidFill>
            </a:endParaRPr>
          </a:p>
        </p:txBody>
      </p:sp>
      <p:pic>
        <p:nvPicPr>
          <p:cNvPr id="723" name="Google Shape;723;p37">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724" name="Google Shape;724;p3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8"/>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Pattern Recognition Exercises</a:t>
            </a:r>
            <a:endParaRPr sz="4000">
              <a:solidFill>
                <a:srgbClr val="741B47"/>
              </a:solidFill>
            </a:endParaRPr>
          </a:p>
        </p:txBody>
      </p:sp>
      <p:sp>
        <p:nvSpPr>
          <p:cNvPr id="730" name="Google Shape;730;p3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731" name="Google Shape;731;p38"/>
          <p:cNvSpPr txBox="1">
            <a:spLocks noGrp="1"/>
          </p:cNvSpPr>
          <p:nvPr>
            <p:ph type="body" idx="1"/>
          </p:nvPr>
        </p:nvSpPr>
        <p:spPr>
          <a:xfrm>
            <a:off x="76200" y="1443950"/>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a:p>
        </p:txBody>
      </p:sp>
      <p:sp>
        <p:nvSpPr>
          <p:cNvPr id="732" name="Google Shape;732;p38"/>
          <p:cNvSpPr txBox="1">
            <a:spLocks noGrp="1"/>
          </p:cNvSpPr>
          <p:nvPr>
            <p:ph type="body" idx="1"/>
          </p:nvPr>
        </p:nvSpPr>
        <p:spPr>
          <a:xfrm>
            <a:off x="184350" y="2734675"/>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4400" b="1">
                <a:solidFill>
                  <a:srgbClr val="434343"/>
                </a:solidFill>
                <a:latin typeface="Arial"/>
                <a:ea typeface="Arial"/>
                <a:cs typeface="Arial"/>
                <a:sym typeface="Arial"/>
              </a:rPr>
              <a:t>123   117   108   99    </a:t>
            </a:r>
            <a:r>
              <a:rPr lang="tr-TR" sz="4400" b="1">
                <a:solidFill>
                  <a:srgbClr val="FF9900"/>
                </a:solidFill>
                <a:latin typeface="Arial"/>
                <a:ea typeface="Arial"/>
                <a:cs typeface="Arial"/>
                <a:sym typeface="Arial"/>
              </a:rPr>
              <a:t>81</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SzPts val="1800"/>
              <a:buNone/>
            </a:pPr>
            <a:endParaRPr sz="2400">
              <a:solidFill>
                <a:srgbClr val="434343"/>
              </a:solidFill>
              <a:latin typeface="Arial"/>
              <a:ea typeface="Arial"/>
              <a:cs typeface="Arial"/>
              <a:sym typeface="Arial"/>
            </a:endParaRPr>
          </a:p>
          <a:p>
            <a:pPr marL="0" lvl="0" indent="0" algn="l" rtl="0">
              <a:lnSpc>
                <a:spcPct val="110000"/>
              </a:lnSpc>
              <a:spcBef>
                <a:spcPts val="600"/>
              </a:spcBef>
              <a:spcAft>
                <a:spcPts val="0"/>
              </a:spcAft>
              <a:buSzPts val="1800"/>
              <a:buNone/>
            </a:pPr>
            <a:endParaRPr>
              <a:solidFill>
                <a:srgbClr val="434343"/>
              </a:solidFill>
            </a:endParaRPr>
          </a:p>
        </p:txBody>
      </p:sp>
      <p:sp>
        <p:nvSpPr>
          <p:cNvPr id="733" name="Google Shape;733;p38">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8"/>
          <p:cNvSpPr txBox="1"/>
          <p:nvPr/>
        </p:nvSpPr>
        <p:spPr>
          <a:xfrm>
            <a:off x="301375" y="4025400"/>
            <a:ext cx="8156700" cy="707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tr-TR" sz="1800" b="1" i="0" u="none" strike="noStrike" cap="none">
                <a:solidFill>
                  <a:srgbClr val="FF9900"/>
                </a:solidFill>
                <a:latin typeface="Arial"/>
                <a:ea typeface="Arial"/>
                <a:cs typeface="Arial"/>
                <a:sym typeface="Arial"/>
              </a:rPr>
              <a:t>Subtract the sum of previous digits (1 + 2 + 3 = and 123-6 = 117)</a:t>
            </a:r>
            <a:endParaRPr sz="1800" b="1" i="0" u="none" strike="noStrike" cap="none">
              <a:solidFill>
                <a:srgbClr val="FF99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800"/>
              <a:buFont typeface="Arial"/>
              <a:buNone/>
            </a:pPr>
            <a:endParaRPr sz="1800" b="1" i="0" u="none" strike="noStrike" cap="none">
              <a:solidFill>
                <a:srgbClr val="FF99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9"/>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Pattern Recognition Exercises</a:t>
            </a:r>
            <a:endParaRPr sz="4000">
              <a:solidFill>
                <a:srgbClr val="741B47"/>
              </a:solidFill>
            </a:endParaRPr>
          </a:p>
        </p:txBody>
      </p:sp>
      <p:sp>
        <p:nvSpPr>
          <p:cNvPr id="740" name="Google Shape;740;p3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38</a:t>
            </a:fld>
            <a:endParaRPr/>
          </a:p>
        </p:txBody>
      </p:sp>
      <p:sp>
        <p:nvSpPr>
          <p:cNvPr id="741" name="Google Shape;741;p39"/>
          <p:cNvSpPr txBox="1">
            <a:spLocks noGrp="1"/>
          </p:cNvSpPr>
          <p:nvPr>
            <p:ph type="body" idx="1"/>
          </p:nvPr>
        </p:nvSpPr>
        <p:spPr>
          <a:xfrm>
            <a:off x="76200" y="1443950"/>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a:p>
        </p:txBody>
      </p:sp>
      <p:sp>
        <p:nvSpPr>
          <p:cNvPr id="742" name="Google Shape;742;p39"/>
          <p:cNvSpPr txBox="1">
            <a:spLocks noGrp="1"/>
          </p:cNvSpPr>
          <p:nvPr>
            <p:ph type="body" idx="1"/>
          </p:nvPr>
        </p:nvSpPr>
        <p:spPr>
          <a:xfrm>
            <a:off x="184350" y="2734675"/>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4400" b="1">
                <a:solidFill>
                  <a:srgbClr val="434343"/>
                </a:solidFill>
                <a:latin typeface="Arial"/>
                <a:ea typeface="Arial"/>
                <a:cs typeface="Arial"/>
                <a:sym typeface="Arial"/>
              </a:rPr>
              <a:t>12   48   163   26   412   </a:t>
            </a:r>
            <a:r>
              <a:rPr lang="tr-TR" sz="4400" b="1">
                <a:solidFill>
                  <a:srgbClr val="FF9900"/>
                </a:solidFill>
                <a:latin typeface="Arial"/>
                <a:ea typeface="Arial"/>
                <a:cs typeface="Arial"/>
                <a:sym typeface="Arial"/>
              </a:rPr>
              <a:t>????</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SzPts val="1800"/>
              <a:buNone/>
            </a:pPr>
            <a:endParaRPr sz="2400">
              <a:solidFill>
                <a:srgbClr val="434343"/>
              </a:solidFill>
              <a:latin typeface="Arial"/>
              <a:ea typeface="Arial"/>
              <a:cs typeface="Arial"/>
              <a:sym typeface="Arial"/>
            </a:endParaRPr>
          </a:p>
          <a:p>
            <a:pPr marL="0" lvl="0" indent="0" algn="l" rtl="0">
              <a:lnSpc>
                <a:spcPct val="110000"/>
              </a:lnSpc>
              <a:spcBef>
                <a:spcPts val="600"/>
              </a:spcBef>
              <a:spcAft>
                <a:spcPts val="0"/>
              </a:spcAft>
              <a:buSzPts val="1800"/>
              <a:buNone/>
            </a:pPr>
            <a:endParaRPr>
              <a:solidFill>
                <a:srgbClr val="434343"/>
              </a:solidFill>
            </a:endParaRPr>
          </a:p>
        </p:txBody>
      </p:sp>
      <p:pic>
        <p:nvPicPr>
          <p:cNvPr id="743" name="Google Shape;743;p39">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744" name="Google Shape;744;p3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0"/>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Pattern Recognition Exercises</a:t>
            </a:r>
            <a:endParaRPr sz="4000">
              <a:solidFill>
                <a:srgbClr val="741B47"/>
              </a:solidFill>
            </a:endParaRPr>
          </a:p>
        </p:txBody>
      </p:sp>
      <p:sp>
        <p:nvSpPr>
          <p:cNvPr id="750" name="Google Shape;750;p4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39</a:t>
            </a:fld>
            <a:endParaRPr/>
          </a:p>
        </p:txBody>
      </p:sp>
      <p:sp>
        <p:nvSpPr>
          <p:cNvPr id="751" name="Google Shape;751;p40"/>
          <p:cNvSpPr txBox="1">
            <a:spLocks noGrp="1"/>
          </p:cNvSpPr>
          <p:nvPr>
            <p:ph type="body" idx="1"/>
          </p:nvPr>
        </p:nvSpPr>
        <p:spPr>
          <a:xfrm>
            <a:off x="76200" y="1443950"/>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a:p>
        </p:txBody>
      </p:sp>
      <p:sp>
        <p:nvSpPr>
          <p:cNvPr id="752" name="Google Shape;752;p40"/>
          <p:cNvSpPr txBox="1">
            <a:spLocks noGrp="1"/>
          </p:cNvSpPr>
          <p:nvPr>
            <p:ph type="body" idx="1"/>
          </p:nvPr>
        </p:nvSpPr>
        <p:spPr>
          <a:xfrm>
            <a:off x="184350" y="2734675"/>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4400" b="1">
                <a:solidFill>
                  <a:srgbClr val="434343"/>
                </a:solidFill>
                <a:latin typeface="Arial"/>
                <a:ea typeface="Arial"/>
                <a:cs typeface="Arial"/>
                <a:sym typeface="Arial"/>
              </a:rPr>
              <a:t>12   48   163   26   412   </a:t>
            </a:r>
            <a:r>
              <a:rPr lang="tr-TR" sz="4400" b="1">
                <a:solidFill>
                  <a:srgbClr val="FF9900"/>
                </a:solidFill>
                <a:latin typeface="Arial"/>
                <a:ea typeface="Arial"/>
                <a:cs typeface="Arial"/>
                <a:sym typeface="Arial"/>
              </a:rPr>
              <a:t>8</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SzPts val="1800"/>
              <a:buNone/>
            </a:pPr>
            <a:endParaRPr sz="2400">
              <a:solidFill>
                <a:srgbClr val="434343"/>
              </a:solidFill>
              <a:latin typeface="Arial"/>
              <a:ea typeface="Arial"/>
              <a:cs typeface="Arial"/>
              <a:sym typeface="Arial"/>
            </a:endParaRPr>
          </a:p>
          <a:p>
            <a:pPr marL="0" lvl="0" indent="0" algn="l" rtl="0">
              <a:lnSpc>
                <a:spcPct val="110000"/>
              </a:lnSpc>
              <a:spcBef>
                <a:spcPts val="600"/>
              </a:spcBef>
              <a:spcAft>
                <a:spcPts val="0"/>
              </a:spcAft>
              <a:buSzPts val="1800"/>
              <a:buNone/>
            </a:pPr>
            <a:endParaRPr>
              <a:solidFill>
                <a:srgbClr val="434343"/>
              </a:solidFill>
            </a:endParaRPr>
          </a:p>
        </p:txBody>
      </p:sp>
      <p:sp>
        <p:nvSpPr>
          <p:cNvPr id="753" name="Google Shape;753;p40">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0"/>
          <p:cNvSpPr txBox="1"/>
          <p:nvPr/>
        </p:nvSpPr>
        <p:spPr>
          <a:xfrm>
            <a:off x="76200" y="4025400"/>
            <a:ext cx="8927700" cy="707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tr-TR" sz="1800" b="1" i="0" u="none" strike="noStrike" cap="none">
                <a:solidFill>
                  <a:srgbClr val="FF9900"/>
                </a:solidFill>
                <a:latin typeface="Arial"/>
                <a:ea typeface="Arial"/>
                <a:cs typeface="Arial"/>
                <a:sym typeface="Arial"/>
              </a:rPr>
              <a:t>The spaces are incorrectly added, when they are correct it is a simple x 2 pattern</a:t>
            </a:r>
            <a:endParaRPr sz="1800" b="1" i="0" u="none" strike="noStrike" cap="none">
              <a:solidFill>
                <a:srgbClr val="FF99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FF99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FF99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800"/>
              <a:buFont typeface="Arial"/>
              <a:buNone/>
            </a:pPr>
            <a:endParaRPr sz="1800" b="1" i="0" u="none" strike="noStrike" cap="none">
              <a:solidFill>
                <a:srgbClr val="FF99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
          <p:cNvSpPr txBox="1">
            <a:spLocks noGrp="1"/>
          </p:cNvSpPr>
          <p:nvPr>
            <p:ph type="title"/>
          </p:nvPr>
        </p:nvSpPr>
        <p:spPr>
          <a:xfrm>
            <a:off x="457200" y="192650"/>
            <a:ext cx="8208300" cy="9999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What is Computational Thinking?</a:t>
            </a:r>
            <a:endParaRPr sz="4000">
              <a:solidFill>
                <a:srgbClr val="741B47"/>
              </a:solidFill>
            </a:endParaRPr>
          </a:p>
        </p:txBody>
      </p:sp>
      <p:sp>
        <p:nvSpPr>
          <p:cNvPr id="440" name="Google Shape;440;p4"/>
          <p:cNvSpPr txBox="1">
            <a:spLocks noGrp="1"/>
          </p:cNvSpPr>
          <p:nvPr>
            <p:ph type="body" idx="1"/>
          </p:nvPr>
        </p:nvSpPr>
        <p:spPr>
          <a:xfrm>
            <a:off x="457200" y="974325"/>
            <a:ext cx="6620700" cy="294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dirty="0" err="1"/>
              <a:t>Let’s</a:t>
            </a:r>
            <a:r>
              <a:rPr lang="tr-TR" dirty="0"/>
              <a:t> </a:t>
            </a:r>
            <a:r>
              <a:rPr lang="tr-TR" dirty="0" err="1"/>
              <a:t>try</a:t>
            </a:r>
            <a:r>
              <a:rPr lang="tr-TR" dirty="0"/>
              <a:t> </a:t>
            </a:r>
            <a:r>
              <a:rPr lang="tr-TR" dirty="0" err="1"/>
              <a:t>to</a:t>
            </a:r>
            <a:r>
              <a:rPr lang="tr-TR" dirty="0"/>
              <a:t> </a:t>
            </a:r>
            <a:r>
              <a:rPr lang="tr-TR" dirty="0" err="1"/>
              <a:t>predict</a:t>
            </a:r>
            <a:r>
              <a:rPr lang="tr-TR" dirty="0"/>
              <a:t> </a:t>
            </a:r>
            <a:r>
              <a:rPr lang="tr-TR" dirty="0" err="1"/>
              <a:t>and</a:t>
            </a:r>
            <a:r>
              <a:rPr lang="tr-TR" dirty="0"/>
              <a:t> </a:t>
            </a:r>
            <a:r>
              <a:rPr lang="tr-TR" dirty="0" err="1"/>
              <a:t>discuss</a:t>
            </a:r>
            <a:r>
              <a:rPr lang="tr-TR" dirty="0"/>
              <a:t>! </a:t>
            </a:r>
            <a:endParaRPr dirty="0"/>
          </a:p>
          <a:p>
            <a:pPr marL="0" lvl="0" indent="0" algn="l" rtl="0">
              <a:lnSpc>
                <a:spcPct val="110000"/>
              </a:lnSpc>
              <a:spcBef>
                <a:spcPts val="600"/>
              </a:spcBef>
              <a:spcAft>
                <a:spcPts val="0"/>
              </a:spcAft>
              <a:buSzPts val="1800"/>
              <a:buNone/>
            </a:pPr>
            <a:endParaRPr dirty="0"/>
          </a:p>
        </p:txBody>
      </p:sp>
      <p:sp>
        <p:nvSpPr>
          <p:cNvPr id="441" name="Google Shape;441;p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a:t>
            </a:fld>
            <a:endParaRPr/>
          </a:p>
        </p:txBody>
      </p:sp>
      <p:pic>
        <p:nvPicPr>
          <p:cNvPr id="442" name="Google Shape;442;p4"/>
          <p:cNvPicPr preferRelativeResize="0"/>
          <p:nvPr/>
        </p:nvPicPr>
        <p:blipFill rotWithShape="1">
          <a:blip r:embed="rId3">
            <a:alphaModFix/>
          </a:blip>
          <a:srcRect/>
          <a:stretch/>
        </p:blipFill>
        <p:spPr>
          <a:xfrm>
            <a:off x="3709975" y="2355300"/>
            <a:ext cx="4577826" cy="2579050"/>
          </a:xfrm>
          <a:prstGeom prst="rect">
            <a:avLst/>
          </a:prstGeom>
          <a:noFill/>
          <a:ln>
            <a:noFill/>
          </a:ln>
        </p:spPr>
      </p:pic>
      <p:pic>
        <p:nvPicPr>
          <p:cNvPr id="443" name="Google Shape;443;p4">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444" name="Google Shape;444;p4">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1"/>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Pattern Recognition Exercises</a:t>
            </a:r>
            <a:endParaRPr sz="4000">
              <a:solidFill>
                <a:srgbClr val="741B47"/>
              </a:solidFill>
            </a:endParaRPr>
          </a:p>
        </p:txBody>
      </p:sp>
      <p:sp>
        <p:nvSpPr>
          <p:cNvPr id="760" name="Google Shape;760;p4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40</a:t>
            </a:fld>
            <a:endParaRPr/>
          </a:p>
        </p:txBody>
      </p:sp>
      <p:sp>
        <p:nvSpPr>
          <p:cNvPr id="761" name="Google Shape;761;p41"/>
          <p:cNvSpPr txBox="1">
            <a:spLocks noGrp="1"/>
          </p:cNvSpPr>
          <p:nvPr>
            <p:ph type="body" idx="1"/>
          </p:nvPr>
        </p:nvSpPr>
        <p:spPr>
          <a:xfrm>
            <a:off x="76200" y="1443950"/>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a:p>
        </p:txBody>
      </p:sp>
      <p:sp>
        <p:nvSpPr>
          <p:cNvPr id="762" name="Google Shape;762;p41"/>
          <p:cNvSpPr txBox="1">
            <a:spLocks noGrp="1"/>
          </p:cNvSpPr>
          <p:nvPr>
            <p:ph type="body" idx="1"/>
          </p:nvPr>
        </p:nvSpPr>
        <p:spPr>
          <a:xfrm>
            <a:off x="184350" y="2734675"/>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4400" b="1">
                <a:solidFill>
                  <a:srgbClr val="434343"/>
                </a:solidFill>
                <a:latin typeface="Arial"/>
                <a:ea typeface="Arial"/>
                <a:cs typeface="Arial"/>
                <a:sym typeface="Arial"/>
              </a:rPr>
              <a:t>849   352   768   493   527   </a:t>
            </a:r>
            <a:r>
              <a:rPr lang="tr-TR" sz="4400" b="1">
                <a:solidFill>
                  <a:srgbClr val="FF9900"/>
                </a:solidFill>
                <a:latin typeface="Arial"/>
                <a:ea typeface="Arial"/>
                <a:cs typeface="Arial"/>
                <a:sym typeface="Arial"/>
              </a:rPr>
              <a:t>?</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SzPts val="1800"/>
              <a:buNone/>
            </a:pPr>
            <a:endParaRPr sz="2400">
              <a:solidFill>
                <a:srgbClr val="434343"/>
              </a:solidFill>
              <a:latin typeface="Arial"/>
              <a:ea typeface="Arial"/>
              <a:cs typeface="Arial"/>
              <a:sym typeface="Arial"/>
            </a:endParaRPr>
          </a:p>
          <a:p>
            <a:pPr marL="0" lvl="0" indent="0" algn="l" rtl="0">
              <a:lnSpc>
                <a:spcPct val="110000"/>
              </a:lnSpc>
              <a:spcBef>
                <a:spcPts val="600"/>
              </a:spcBef>
              <a:spcAft>
                <a:spcPts val="0"/>
              </a:spcAft>
              <a:buSzPts val="1800"/>
              <a:buNone/>
            </a:pPr>
            <a:endParaRPr>
              <a:solidFill>
                <a:srgbClr val="434343"/>
              </a:solidFill>
            </a:endParaRPr>
          </a:p>
        </p:txBody>
      </p:sp>
      <p:pic>
        <p:nvPicPr>
          <p:cNvPr id="763" name="Google Shape;763;p41">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764" name="Google Shape;764;p4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2"/>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Pattern Recognition Exercises</a:t>
            </a:r>
            <a:endParaRPr sz="4000">
              <a:solidFill>
                <a:srgbClr val="741B47"/>
              </a:solidFill>
            </a:endParaRPr>
          </a:p>
        </p:txBody>
      </p:sp>
      <p:sp>
        <p:nvSpPr>
          <p:cNvPr id="770" name="Google Shape;770;p4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41</a:t>
            </a:fld>
            <a:endParaRPr/>
          </a:p>
        </p:txBody>
      </p:sp>
      <p:sp>
        <p:nvSpPr>
          <p:cNvPr id="771" name="Google Shape;771;p42"/>
          <p:cNvSpPr txBox="1">
            <a:spLocks noGrp="1"/>
          </p:cNvSpPr>
          <p:nvPr>
            <p:ph type="body" idx="1"/>
          </p:nvPr>
        </p:nvSpPr>
        <p:spPr>
          <a:xfrm>
            <a:off x="76200" y="1443950"/>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a:p>
        </p:txBody>
      </p:sp>
      <p:sp>
        <p:nvSpPr>
          <p:cNvPr id="772" name="Google Shape;772;p42"/>
          <p:cNvSpPr txBox="1">
            <a:spLocks noGrp="1"/>
          </p:cNvSpPr>
          <p:nvPr>
            <p:ph type="body" idx="1"/>
          </p:nvPr>
        </p:nvSpPr>
        <p:spPr>
          <a:xfrm>
            <a:off x="184350" y="2734675"/>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4400" b="1">
                <a:solidFill>
                  <a:srgbClr val="434343"/>
                </a:solidFill>
                <a:latin typeface="Arial"/>
                <a:ea typeface="Arial"/>
                <a:cs typeface="Arial"/>
                <a:sym typeface="Arial"/>
              </a:rPr>
              <a:t>849   352   768   493   527   </a:t>
            </a:r>
            <a:r>
              <a:rPr lang="tr-TR" sz="4400" b="1">
                <a:solidFill>
                  <a:srgbClr val="FF9900"/>
                </a:solidFill>
                <a:latin typeface="Arial"/>
                <a:ea typeface="Arial"/>
                <a:cs typeface="Arial"/>
                <a:sym typeface="Arial"/>
              </a:rPr>
              <a:t>684</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SzPts val="1800"/>
              <a:buNone/>
            </a:pPr>
            <a:endParaRPr sz="2400">
              <a:solidFill>
                <a:srgbClr val="434343"/>
              </a:solidFill>
              <a:latin typeface="Arial"/>
              <a:ea typeface="Arial"/>
              <a:cs typeface="Arial"/>
              <a:sym typeface="Arial"/>
            </a:endParaRPr>
          </a:p>
          <a:p>
            <a:pPr marL="0" lvl="0" indent="0" algn="l" rtl="0">
              <a:lnSpc>
                <a:spcPct val="110000"/>
              </a:lnSpc>
              <a:spcBef>
                <a:spcPts val="600"/>
              </a:spcBef>
              <a:spcAft>
                <a:spcPts val="0"/>
              </a:spcAft>
              <a:buSzPts val="1800"/>
              <a:buNone/>
            </a:pPr>
            <a:endParaRPr>
              <a:solidFill>
                <a:srgbClr val="434343"/>
              </a:solidFill>
            </a:endParaRPr>
          </a:p>
        </p:txBody>
      </p:sp>
      <p:sp>
        <p:nvSpPr>
          <p:cNvPr id="773" name="Google Shape;773;p42">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2"/>
          <p:cNvSpPr txBox="1"/>
          <p:nvPr/>
        </p:nvSpPr>
        <p:spPr>
          <a:xfrm>
            <a:off x="301375" y="4025400"/>
            <a:ext cx="8156700" cy="707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tr-TR" sz="1800" b="1" i="0" u="none" strike="noStrike" cap="none">
                <a:solidFill>
                  <a:srgbClr val="FF9900"/>
                </a:solidFill>
                <a:latin typeface="Arial"/>
                <a:ea typeface="Arial"/>
                <a:cs typeface="Arial"/>
                <a:sym typeface="Arial"/>
              </a:rPr>
              <a:t>The numbers are 84935276 repeated and then split into groups of 3 digits</a:t>
            </a:r>
            <a:endParaRPr sz="1800" b="1" i="0" u="none" strike="noStrike" cap="none">
              <a:solidFill>
                <a:srgbClr val="FF99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FF99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800"/>
              <a:buFont typeface="Arial"/>
              <a:buNone/>
            </a:pPr>
            <a:endParaRPr sz="1800" b="1" i="0" u="none" strike="noStrike" cap="none">
              <a:solidFill>
                <a:srgbClr val="FF99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43"/>
          <p:cNvSpPr txBox="1">
            <a:spLocks noGrp="1"/>
          </p:cNvSpPr>
          <p:nvPr>
            <p:ph type="title"/>
          </p:nvPr>
        </p:nvSpPr>
        <p:spPr>
          <a:xfrm>
            <a:off x="457200" y="192650"/>
            <a:ext cx="81567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rPr>
              <a:t>Pattern Recognition Exercises</a:t>
            </a:r>
            <a:endParaRPr sz="4000">
              <a:solidFill>
                <a:srgbClr val="741B47"/>
              </a:solidFill>
            </a:endParaRPr>
          </a:p>
        </p:txBody>
      </p:sp>
      <p:sp>
        <p:nvSpPr>
          <p:cNvPr id="780" name="Google Shape;780;p4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42</a:t>
            </a:fld>
            <a:endParaRPr/>
          </a:p>
        </p:txBody>
      </p:sp>
      <p:sp>
        <p:nvSpPr>
          <p:cNvPr id="781" name="Google Shape;781;p43"/>
          <p:cNvSpPr txBox="1">
            <a:spLocks noGrp="1"/>
          </p:cNvSpPr>
          <p:nvPr>
            <p:ph type="body" idx="1"/>
          </p:nvPr>
        </p:nvSpPr>
        <p:spPr>
          <a:xfrm>
            <a:off x="184350" y="769050"/>
            <a:ext cx="8702400" cy="8997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tr-TR" sz="2400" b="1">
                <a:solidFill>
                  <a:srgbClr val="000000"/>
                </a:solidFill>
                <a:latin typeface="Arial"/>
                <a:ea typeface="Arial"/>
                <a:cs typeface="Arial"/>
                <a:sym typeface="Arial"/>
              </a:rPr>
              <a:t>Look at the following number patterns and find the sequence.</a:t>
            </a:r>
            <a:endParaRPr sz="2400" b="1">
              <a:solidFill>
                <a:srgbClr val="000000"/>
              </a:solidFill>
              <a:latin typeface="Arial"/>
              <a:ea typeface="Arial"/>
              <a:cs typeface="Arial"/>
              <a:sym typeface="Arial"/>
            </a:endParaRPr>
          </a:p>
          <a:p>
            <a:pPr marL="0" lvl="0" indent="0" algn="l" rtl="0">
              <a:lnSpc>
                <a:spcPct val="110000"/>
              </a:lnSpc>
              <a:spcBef>
                <a:spcPts val="600"/>
              </a:spcBef>
              <a:spcAft>
                <a:spcPts val="0"/>
              </a:spcAft>
              <a:buSzPts val="1800"/>
              <a:buNone/>
            </a:pPr>
            <a:endParaRPr b="1">
              <a:latin typeface="Barlow"/>
              <a:ea typeface="Barlow"/>
              <a:cs typeface="Barlow"/>
              <a:sym typeface="Barlow"/>
            </a:endParaRPr>
          </a:p>
        </p:txBody>
      </p:sp>
      <p:pic>
        <p:nvPicPr>
          <p:cNvPr id="782" name="Google Shape;782;p43">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783" name="Google Shape;783;p4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4" name="Google Shape;784;p43"/>
          <p:cNvPicPr preferRelativeResize="0"/>
          <p:nvPr/>
        </p:nvPicPr>
        <p:blipFill rotWithShape="1">
          <a:blip r:embed="rId6">
            <a:alphaModFix/>
          </a:blip>
          <a:srcRect/>
          <a:stretch/>
        </p:blipFill>
        <p:spPr>
          <a:xfrm>
            <a:off x="2942575" y="1821150"/>
            <a:ext cx="3190250" cy="2781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Finding The Rules of the Game </a:t>
            </a:r>
            <a:endParaRPr>
              <a:solidFill>
                <a:srgbClr val="741B47"/>
              </a:solidFill>
            </a:endParaRPr>
          </a:p>
        </p:txBody>
      </p:sp>
      <p:sp>
        <p:nvSpPr>
          <p:cNvPr id="790" name="Google Shape;790;p44"/>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Can you find the rules for this game? If so, how did you find the rules?</a:t>
            </a:r>
            <a:endParaRPr/>
          </a:p>
        </p:txBody>
      </p:sp>
      <p:sp>
        <p:nvSpPr>
          <p:cNvPr id="791" name="Google Shape;791;p4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43</a:t>
            </a:fld>
            <a:endParaRPr/>
          </a:p>
        </p:txBody>
      </p:sp>
      <p:pic>
        <p:nvPicPr>
          <p:cNvPr id="792" name="Google Shape;792;p44">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793" name="Google Shape;793;p4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Finding the Rules of the Game</a:t>
            </a:r>
            <a:endParaRPr>
              <a:solidFill>
                <a:srgbClr val="741B47"/>
              </a:solidFill>
            </a:endParaRPr>
          </a:p>
        </p:txBody>
      </p:sp>
      <p:sp>
        <p:nvSpPr>
          <p:cNvPr id="799" name="Google Shape;799;p4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To find the rules we found a pattern that is repeated in both of the user experiences:</a:t>
            </a:r>
            <a:endParaRPr/>
          </a:p>
          <a:p>
            <a:pPr marL="0" lvl="0" indent="0" algn="l" rtl="0">
              <a:lnSpc>
                <a:spcPct val="110000"/>
              </a:lnSpc>
              <a:spcBef>
                <a:spcPts val="600"/>
              </a:spcBef>
              <a:spcAft>
                <a:spcPts val="0"/>
              </a:spcAft>
              <a:buSzPts val="1800"/>
              <a:buNone/>
            </a:pPr>
            <a:r>
              <a:rPr lang="tr-TR"/>
              <a:t>Phrases like “I guess a number in between 0 and 10”, “someone tried to guess it and sayed…”  and “I said …” are repeated. So we can use these phrases to be able to play the game. Except, we change the parts like the numbers that we guess and statements about the number that is guessed saying whether it is above or below the number that the player thought of.</a:t>
            </a:r>
            <a:endParaRPr/>
          </a:p>
        </p:txBody>
      </p:sp>
      <p:sp>
        <p:nvSpPr>
          <p:cNvPr id="800" name="Google Shape;800;p4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4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Recap Time</a:t>
            </a:r>
            <a:endParaRPr>
              <a:solidFill>
                <a:srgbClr val="741B47"/>
              </a:solidFill>
            </a:endParaRPr>
          </a:p>
        </p:txBody>
      </p:sp>
      <p:sp>
        <p:nvSpPr>
          <p:cNvPr id="806" name="Google Shape;806;p46"/>
          <p:cNvSpPr txBox="1">
            <a:spLocks noGrp="1"/>
          </p:cNvSpPr>
          <p:nvPr>
            <p:ph type="body" idx="1"/>
          </p:nvPr>
        </p:nvSpPr>
        <p:spPr>
          <a:xfrm>
            <a:off x="501500" y="1508650"/>
            <a:ext cx="5231700" cy="3072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What are some patterns that you recognise in your daily life/problems?</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So far, we have learned decomposition and pattern recognition. Can you give an example of combining those to in a solution of a problem?</a:t>
            </a:r>
            <a:endParaRPr/>
          </a:p>
        </p:txBody>
      </p:sp>
      <p:sp>
        <p:nvSpPr>
          <p:cNvPr id="807" name="Google Shape;807;p4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45</a:t>
            </a:fld>
            <a:endParaRPr/>
          </a:p>
        </p:txBody>
      </p:sp>
      <p:pic>
        <p:nvPicPr>
          <p:cNvPr id="808" name="Google Shape;808;p46"/>
          <p:cNvPicPr preferRelativeResize="0"/>
          <p:nvPr/>
        </p:nvPicPr>
        <p:blipFill rotWithShape="1">
          <a:blip r:embed="rId3">
            <a:alphaModFix/>
          </a:blip>
          <a:srcRect/>
          <a:stretch/>
        </p:blipFill>
        <p:spPr>
          <a:xfrm>
            <a:off x="6348850" y="1619250"/>
            <a:ext cx="1905000" cy="1905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47"/>
          <p:cNvSpPr txBox="1">
            <a:spLocks noGrp="1"/>
          </p:cNvSpPr>
          <p:nvPr>
            <p:ph type="ctrTitle"/>
          </p:nvPr>
        </p:nvSpPr>
        <p:spPr>
          <a:xfrm>
            <a:off x="1085850" y="2300814"/>
            <a:ext cx="4676700" cy="57708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Abstraction</a:t>
            </a:r>
            <a:endParaRPr sz="4000">
              <a:solidFill>
                <a:srgbClr val="741B47"/>
              </a:solidFill>
              <a:latin typeface="Raleway Medium"/>
              <a:ea typeface="Raleway Medium"/>
              <a:cs typeface="Raleway Medium"/>
              <a:sym typeface="Raleway Medium"/>
            </a:endParaRPr>
          </a:p>
        </p:txBody>
      </p:sp>
      <p:sp>
        <p:nvSpPr>
          <p:cNvPr id="814" name="Google Shape;814;p4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3</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47</a:t>
            </a:fld>
            <a:endParaRPr/>
          </a:p>
        </p:txBody>
      </p:sp>
      <p:sp>
        <p:nvSpPr>
          <p:cNvPr id="820" name="Google Shape;820;p48"/>
          <p:cNvSpPr txBox="1"/>
          <p:nvPr/>
        </p:nvSpPr>
        <p:spPr>
          <a:xfrm>
            <a:off x="431800" y="173800"/>
            <a:ext cx="5640900" cy="537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Abstraction</a:t>
            </a:r>
            <a:endParaRPr sz="4000" b="0" i="0" u="none" strike="noStrike" cap="none">
              <a:solidFill>
                <a:srgbClr val="741B47"/>
              </a:solidFill>
              <a:latin typeface="Raleway Medium"/>
              <a:ea typeface="Raleway Medium"/>
              <a:cs typeface="Raleway Medium"/>
              <a:sym typeface="Raleway Medium"/>
            </a:endParaRPr>
          </a:p>
        </p:txBody>
      </p:sp>
      <p:sp>
        <p:nvSpPr>
          <p:cNvPr id="821" name="Google Shape;821;p48"/>
          <p:cNvSpPr txBox="1"/>
          <p:nvPr/>
        </p:nvSpPr>
        <p:spPr>
          <a:xfrm>
            <a:off x="582800" y="1009725"/>
            <a:ext cx="7711800" cy="358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Barlow Light"/>
                <a:ea typeface="Barlow Light"/>
                <a:cs typeface="Barlow Light"/>
                <a:sym typeface="Barlow Light"/>
              </a:rPr>
              <a:t>Let’s discuss and try to predict what does abstraction mean in computational thinking!</a:t>
            </a:r>
            <a:endParaRPr sz="2400" b="0" i="0" u="none" strike="noStrike" cap="none">
              <a:solidFill>
                <a:srgbClr val="000000"/>
              </a:solidFill>
              <a:latin typeface="Barlow Light"/>
              <a:ea typeface="Barlow Light"/>
              <a:cs typeface="Barlow Light"/>
              <a:sym typeface="Barlow Light"/>
            </a:endParaRPr>
          </a:p>
        </p:txBody>
      </p:sp>
      <p:pic>
        <p:nvPicPr>
          <p:cNvPr id="822" name="Google Shape;822;p48"/>
          <p:cNvPicPr preferRelativeResize="0"/>
          <p:nvPr/>
        </p:nvPicPr>
        <p:blipFill rotWithShape="1">
          <a:blip r:embed="rId3">
            <a:alphaModFix/>
          </a:blip>
          <a:srcRect/>
          <a:stretch/>
        </p:blipFill>
        <p:spPr>
          <a:xfrm>
            <a:off x="2256275" y="2068950"/>
            <a:ext cx="4364849" cy="2459075"/>
          </a:xfrm>
          <a:prstGeom prst="rect">
            <a:avLst/>
          </a:prstGeom>
          <a:noFill/>
          <a:ln>
            <a:noFill/>
          </a:ln>
        </p:spPr>
      </p:pic>
      <p:pic>
        <p:nvPicPr>
          <p:cNvPr id="823" name="Google Shape;823;p48">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824" name="Google Shape;824;p48">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Abstraction</a:t>
            </a:r>
            <a:endParaRPr>
              <a:solidFill>
                <a:srgbClr val="741B47"/>
              </a:solidFill>
            </a:endParaRPr>
          </a:p>
        </p:txBody>
      </p:sp>
      <p:sp>
        <p:nvSpPr>
          <p:cNvPr id="830" name="Google Shape;830;p49"/>
          <p:cNvSpPr txBox="1">
            <a:spLocks noGrp="1"/>
          </p:cNvSpPr>
          <p:nvPr>
            <p:ph type="body" idx="1"/>
          </p:nvPr>
        </p:nvSpPr>
        <p:spPr>
          <a:xfrm>
            <a:off x="501500" y="1157300"/>
            <a:ext cx="5596500" cy="35736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Abstraction is getting rid of the useless information that is not going to have any contribution to the solution.</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Abstraction is the core concept of computer science and computational thinking. To be able to express a real world problem to a computer, the problem has to be abstract.</a:t>
            </a:r>
            <a:endParaRPr/>
          </a:p>
        </p:txBody>
      </p:sp>
      <p:sp>
        <p:nvSpPr>
          <p:cNvPr id="831" name="Google Shape;831;p4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48</a:t>
            </a:fld>
            <a:endParaRPr/>
          </a:p>
        </p:txBody>
      </p:sp>
      <p:pic>
        <p:nvPicPr>
          <p:cNvPr id="832" name="Google Shape;832;p49"/>
          <p:cNvPicPr preferRelativeResize="0"/>
          <p:nvPr/>
        </p:nvPicPr>
        <p:blipFill rotWithShape="1">
          <a:blip r:embed="rId3">
            <a:alphaModFix/>
          </a:blip>
          <a:srcRect/>
          <a:stretch/>
        </p:blipFill>
        <p:spPr>
          <a:xfrm>
            <a:off x="6217075" y="365775"/>
            <a:ext cx="2399125" cy="1802775"/>
          </a:xfrm>
          <a:prstGeom prst="rect">
            <a:avLst/>
          </a:prstGeom>
          <a:noFill/>
          <a:ln>
            <a:noFill/>
          </a:ln>
        </p:spPr>
      </p:pic>
      <p:pic>
        <p:nvPicPr>
          <p:cNvPr id="833" name="Google Shape;833;p49"/>
          <p:cNvPicPr preferRelativeResize="0"/>
          <p:nvPr/>
        </p:nvPicPr>
        <p:blipFill rotWithShape="1">
          <a:blip r:embed="rId4">
            <a:alphaModFix/>
          </a:blip>
          <a:srcRect r="9729"/>
          <a:stretch/>
        </p:blipFill>
        <p:spPr>
          <a:xfrm>
            <a:off x="5905275" y="2259581"/>
            <a:ext cx="3003850" cy="247131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Abstraction</a:t>
            </a:r>
            <a:endParaRPr>
              <a:solidFill>
                <a:srgbClr val="741B47"/>
              </a:solidFill>
            </a:endParaRPr>
          </a:p>
        </p:txBody>
      </p:sp>
      <p:sp>
        <p:nvSpPr>
          <p:cNvPr id="839" name="Google Shape;839;p5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49</a:t>
            </a:fld>
            <a:endParaRPr/>
          </a:p>
        </p:txBody>
      </p:sp>
      <p:pic>
        <p:nvPicPr>
          <p:cNvPr id="840" name="Google Shape;840;p50"/>
          <p:cNvPicPr preferRelativeResize="0"/>
          <p:nvPr/>
        </p:nvPicPr>
        <p:blipFill rotWithShape="1">
          <a:blip r:embed="rId3">
            <a:alphaModFix/>
          </a:blip>
          <a:srcRect/>
          <a:stretch/>
        </p:blipFill>
        <p:spPr>
          <a:xfrm>
            <a:off x="4572000" y="1160939"/>
            <a:ext cx="4287224" cy="2294335"/>
          </a:xfrm>
          <a:prstGeom prst="rect">
            <a:avLst/>
          </a:prstGeom>
          <a:noFill/>
          <a:ln>
            <a:noFill/>
          </a:ln>
        </p:spPr>
      </p:pic>
      <p:pic>
        <p:nvPicPr>
          <p:cNvPr id="841" name="Google Shape;841;p50"/>
          <p:cNvPicPr preferRelativeResize="0"/>
          <p:nvPr/>
        </p:nvPicPr>
        <p:blipFill rotWithShape="1">
          <a:blip r:embed="rId4">
            <a:alphaModFix/>
          </a:blip>
          <a:srcRect/>
          <a:stretch/>
        </p:blipFill>
        <p:spPr>
          <a:xfrm>
            <a:off x="234877" y="1116144"/>
            <a:ext cx="4069419" cy="23391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450" name="Google Shape;450;p5"/>
          <p:cNvSpPr txBox="1">
            <a:spLocks noGrp="1"/>
          </p:cNvSpPr>
          <p:nvPr>
            <p:ph type="title"/>
          </p:nvPr>
        </p:nvSpPr>
        <p:spPr>
          <a:xfrm>
            <a:off x="431800" y="173800"/>
            <a:ext cx="8039100" cy="1354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Computational Thinking?</a:t>
            </a:r>
            <a:endParaRPr sz="4000">
              <a:solidFill>
                <a:srgbClr val="741B47"/>
              </a:solidFill>
              <a:latin typeface="Raleway Medium"/>
              <a:ea typeface="Raleway Medium"/>
              <a:cs typeface="Raleway Medium"/>
              <a:sym typeface="Raleway Medium"/>
            </a:endParaRPr>
          </a:p>
        </p:txBody>
      </p:sp>
      <p:sp>
        <p:nvSpPr>
          <p:cNvPr id="451" name="Google Shape;451;p5"/>
          <p:cNvSpPr txBox="1"/>
          <p:nvPr/>
        </p:nvSpPr>
        <p:spPr>
          <a:xfrm>
            <a:off x="508250" y="1436675"/>
            <a:ext cx="7556100" cy="275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Barlow Light"/>
                <a:ea typeface="Barlow Light"/>
                <a:cs typeface="Barlow Light"/>
                <a:sym typeface="Barlow Light"/>
              </a:rPr>
              <a:t>Computational thinking is:</a:t>
            </a:r>
            <a:endParaRPr sz="18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Barlow Light"/>
              <a:ea typeface="Barlow Light"/>
              <a:cs typeface="Barlow Light"/>
              <a:sym typeface="Barlow Light"/>
            </a:endParaRPr>
          </a:p>
          <a:p>
            <a:pPr marL="457200" marR="0" lvl="0" indent="-342900" algn="l" rtl="0">
              <a:lnSpc>
                <a:spcPct val="100000"/>
              </a:lnSpc>
              <a:spcBef>
                <a:spcPts val="0"/>
              </a:spcBef>
              <a:spcAft>
                <a:spcPts val="0"/>
              </a:spcAft>
              <a:buClr>
                <a:srgbClr val="000000"/>
              </a:buClr>
              <a:buSzPts val="1800"/>
              <a:buFont typeface="Barlow Light"/>
              <a:buChar char="●"/>
            </a:pPr>
            <a:r>
              <a:rPr lang="tr-TR" sz="1800" b="0" i="0" u="none" strike="noStrike" cap="none">
                <a:solidFill>
                  <a:srgbClr val="000000"/>
                </a:solidFill>
                <a:latin typeface="Barlow Light"/>
                <a:ea typeface="Barlow Light"/>
                <a:cs typeface="Barlow Light"/>
                <a:sym typeface="Barlow Light"/>
              </a:rPr>
              <a:t>Logical thinking</a:t>
            </a:r>
            <a:endParaRPr sz="1800" b="0" i="0" u="none" strike="noStrike" cap="none">
              <a:solidFill>
                <a:srgbClr val="000000"/>
              </a:solidFill>
              <a:latin typeface="Barlow Light"/>
              <a:ea typeface="Barlow Light"/>
              <a:cs typeface="Barlow Light"/>
              <a:sym typeface="Barlow Light"/>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Barlow Light"/>
              <a:ea typeface="Barlow Light"/>
              <a:cs typeface="Barlow Light"/>
              <a:sym typeface="Barlow Light"/>
            </a:endParaRPr>
          </a:p>
          <a:p>
            <a:pPr marL="457200" marR="0" lvl="0" indent="-342900" algn="l" rtl="0">
              <a:lnSpc>
                <a:spcPct val="100000"/>
              </a:lnSpc>
              <a:spcBef>
                <a:spcPts val="0"/>
              </a:spcBef>
              <a:spcAft>
                <a:spcPts val="0"/>
              </a:spcAft>
              <a:buClr>
                <a:srgbClr val="000000"/>
              </a:buClr>
              <a:buSzPts val="1800"/>
              <a:buFont typeface="Barlow Light"/>
              <a:buChar char="●"/>
            </a:pPr>
            <a:r>
              <a:rPr lang="tr-TR" sz="1800" b="0" i="0" u="none" strike="noStrike" cap="none">
                <a:solidFill>
                  <a:srgbClr val="000000"/>
                </a:solidFill>
                <a:latin typeface="Barlow Light"/>
                <a:ea typeface="Barlow Light"/>
                <a:cs typeface="Barlow Light"/>
                <a:sym typeface="Barlow Light"/>
              </a:rPr>
              <a:t>Critical thinking</a:t>
            </a:r>
            <a:endParaRPr sz="1800" b="0" i="0" u="none" strike="noStrike" cap="none">
              <a:solidFill>
                <a:srgbClr val="000000"/>
              </a:solidFill>
              <a:latin typeface="Barlow Light"/>
              <a:ea typeface="Barlow Light"/>
              <a:cs typeface="Barlow Light"/>
              <a:sym typeface="Barlow Light"/>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Barlow Light"/>
              <a:ea typeface="Barlow Light"/>
              <a:cs typeface="Barlow Light"/>
              <a:sym typeface="Barlow Light"/>
            </a:endParaRPr>
          </a:p>
          <a:p>
            <a:pPr marL="457200" marR="0" lvl="0" indent="-342900" algn="l" rtl="0">
              <a:lnSpc>
                <a:spcPct val="100000"/>
              </a:lnSpc>
              <a:spcBef>
                <a:spcPts val="0"/>
              </a:spcBef>
              <a:spcAft>
                <a:spcPts val="0"/>
              </a:spcAft>
              <a:buClr>
                <a:srgbClr val="000000"/>
              </a:buClr>
              <a:buSzPts val="1800"/>
              <a:buFont typeface="Barlow Light"/>
              <a:buChar char="●"/>
            </a:pPr>
            <a:r>
              <a:rPr lang="tr-TR" sz="1800" b="0" i="0" u="none" strike="noStrike" cap="none">
                <a:solidFill>
                  <a:srgbClr val="000000"/>
                </a:solidFill>
                <a:latin typeface="Barlow Light"/>
                <a:ea typeface="Barlow Light"/>
                <a:cs typeface="Barlow Light"/>
                <a:sym typeface="Barlow Light"/>
              </a:rPr>
              <a:t>Problem solving</a:t>
            </a:r>
            <a:endParaRPr sz="1800" b="0" i="0" u="none" strike="noStrike" cap="none">
              <a:solidFill>
                <a:srgbClr val="000000"/>
              </a:solidFill>
              <a:latin typeface="Barlow Light"/>
              <a:ea typeface="Barlow Light"/>
              <a:cs typeface="Barlow Light"/>
              <a:sym typeface="Barlow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5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Let’s abstract stuff!</a:t>
            </a:r>
            <a:endParaRPr>
              <a:solidFill>
                <a:srgbClr val="741B47"/>
              </a:solidFill>
            </a:endParaRPr>
          </a:p>
        </p:txBody>
      </p:sp>
      <p:sp>
        <p:nvSpPr>
          <p:cNvPr id="847" name="Google Shape;847;p51"/>
          <p:cNvSpPr txBox="1">
            <a:spLocks noGrp="1"/>
          </p:cNvSpPr>
          <p:nvPr>
            <p:ph type="body" idx="1"/>
          </p:nvPr>
        </p:nvSpPr>
        <p:spPr>
          <a:xfrm>
            <a:off x="528625" y="905525"/>
            <a:ext cx="8267400" cy="16662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1800"/>
              <a:t>The key part of abstraction is ignoring the useless aspects of something and including the beneficial aspects. So, find out the useless aspects that are going to be ignored and the beneficial aspects that are going to be considered of the items below. Try going abstract as far as possible. (For example a house is nothing but a shelter for humans when you look abstractly)</a:t>
            </a:r>
            <a:endParaRPr sz="1800"/>
          </a:p>
        </p:txBody>
      </p:sp>
      <p:sp>
        <p:nvSpPr>
          <p:cNvPr id="848" name="Google Shape;848;p5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50</a:t>
            </a:fld>
            <a:endParaRPr/>
          </a:p>
        </p:txBody>
      </p:sp>
      <p:sp>
        <p:nvSpPr>
          <p:cNvPr id="849" name="Google Shape;849;p51"/>
          <p:cNvSpPr txBox="1"/>
          <p:nvPr/>
        </p:nvSpPr>
        <p:spPr>
          <a:xfrm>
            <a:off x="582800" y="2609025"/>
            <a:ext cx="5150400" cy="187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Barlow Light"/>
                <a:ea typeface="Barlow Light"/>
                <a:cs typeface="Barlow Light"/>
                <a:sym typeface="Barlow Light"/>
              </a:rPr>
              <a:t>Car</a:t>
            </a: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Barlow Light"/>
                <a:ea typeface="Barlow Light"/>
                <a:cs typeface="Barlow Light"/>
                <a:sym typeface="Barlow Light"/>
              </a:rPr>
              <a:t>Pencil</a:t>
            </a: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Barlow Light"/>
                <a:ea typeface="Barlow Light"/>
                <a:cs typeface="Barlow Light"/>
                <a:sym typeface="Barlow Light"/>
              </a:rPr>
              <a:t>House</a:t>
            </a: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Barlow Light"/>
                <a:ea typeface="Barlow Light"/>
                <a:cs typeface="Barlow Light"/>
                <a:sym typeface="Barlow Light"/>
              </a:rPr>
              <a:t>Mobile phone</a:t>
            </a:r>
            <a:endParaRPr sz="1400" b="0" i="0" u="none" strike="noStrike" cap="none">
              <a:solidFill>
                <a:srgbClr val="000000"/>
              </a:solidFill>
              <a:latin typeface="Barlow Light"/>
              <a:ea typeface="Barlow Light"/>
              <a:cs typeface="Barlow Light"/>
              <a:sym typeface="Barlow Light"/>
            </a:endParaRPr>
          </a:p>
        </p:txBody>
      </p:sp>
      <p:sp>
        <p:nvSpPr>
          <p:cNvPr id="850" name="Google Shape;850;p51"/>
          <p:cNvSpPr txBox="1"/>
          <p:nvPr/>
        </p:nvSpPr>
        <p:spPr>
          <a:xfrm>
            <a:off x="4063825" y="3029175"/>
            <a:ext cx="4845300" cy="157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F0000"/>
                </a:solidFill>
                <a:latin typeface="Barlow Light"/>
                <a:ea typeface="Barlow Light"/>
                <a:cs typeface="Barlow Light"/>
                <a:sym typeface="Barlow Light"/>
              </a:rPr>
              <a:t>HINT:</a:t>
            </a:r>
            <a:r>
              <a:rPr lang="tr-TR" sz="1400" b="0" i="0" u="none" strike="noStrike" cap="none">
                <a:solidFill>
                  <a:srgbClr val="000000"/>
                </a:solidFill>
                <a:latin typeface="Barlow Light"/>
                <a:ea typeface="Barlow Light"/>
                <a:cs typeface="Barlow Light"/>
                <a:sym typeface="Barlow Light"/>
              </a:rPr>
              <a:t> Think of what do these objects help solving and which aspects of them wouldn’t prevent them from solving that particular problem.</a:t>
            </a:r>
            <a:endParaRPr sz="1400" b="0" i="0" u="none" strike="noStrike" cap="none">
              <a:solidFill>
                <a:srgbClr val="000000"/>
              </a:solidFill>
              <a:latin typeface="Barlow Light"/>
              <a:ea typeface="Barlow Light"/>
              <a:cs typeface="Barlow Light"/>
              <a:sym typeface="Barlow Light"/>
            </a:endParaRPr>
          </a:p>
        </p:txBody>
      </p:sp>
      <p:pic>
        <p:nvPicPr>
          <p:cNvPr id="851" name="Google Shape;851;p51"/>
          <p:cNvPicPr preferRelativeResize="0"/>
          <p:nvPr/>
        </p:nvPicPr>
        <p:blipFill rotWithShape="1">
          <a:blip r:embed="rId3">
            <a:alphaModFix/>
          </a:blip>
          <a:srcRect/>
          <a:stretch/>
        </p:blipFill>
        <p:spPr>
          <a:xfrm>
            <a:off x="2303338" y="2520925"/>
            <a:ext cx="902425" cy="644600"/>
          </a:xfrm>
          <a:prstGeom prst="rect">
            <a:avLst/>
          </a:prstGeom>
          <a:noFill/>
          <a:ln>
            <a:noFill/>
          </a:ln>
        </p:spPr>
      </p:pic>
      <p:pic>
        <p:nvPicPr>
          <p:cNvPr id="852" name="Google Shape;852;p51"/>
          <p:cNvPicPr preferRelativeResize="0"/>
          <p:nvPr/>
        </p:nvPicPr>
        <p:blipFill rotWithShape="1">
          <a:blip r:embed="rId4">
            <a:alphaModFix/>
          </a:blip>
          <a:srcRect/>
          <a:stretch/>
        </p:blipFill>
        <p:spPr>
          <a:xfrm>
            <a:off x="2518425" y="3029175"/>
            <a:ext cx="472250" cy="426925"/>
          </a:xfrm>
          <a:prstGeom prst="rect">
            <a:avLst/>
          </a:prstGeom>
          <a:noFill/>
          <a:ln>
            <a:noFill/>
          </a:ln>
        </p:spPr>
      </p:pic>
      <p:pic>
        <p:nvPicPr>
          <p:cNvPr id="853" name="Google Shape;853;p51"/>
          <p:cNvPicPr preferRelativeResize="0"/>
          <p:nvPr/>
        </p:nvPicPr>
        <p:blipFill rotWithShape="1">
          <a:blip r:embed="rId5">
            <a:alphaModFix/>
          </a:blip>
          <a:srcRect/>
          <a:stretch/>
        </p:blipFill>
        <p:spPr>
          <a:xfrm>
            <a:off x="2518425" y="3408650"/>
            <a:ext cx="400512" cy="552025"/>
          </a:xfrm>
          <a:prstGeom prst="rect">
            <a:avLst/>
          </a:prstGeom>
          <a:noFill/>
          <a:ln>
            <a:noFill/>
          </a:ln>
        </p:spPr>
      </p:pic>
      <p:pic>
        <p:nvPicPr>
          <p:cNvPr id="854" name="Google Shape;854;p51"/>
          <p:cNvPicPr preferRelativeResize="0"/>
          <p:nvPr/>
        </p:nvPicPr>
        <p:blipFill rotWithShape="1">
          <a:blip r:embed="rId6">
            <a:alphaModFix/>
          </a:blip>
          <a:srcRect/>
          <a:stretch/>
        </p:blipFill>
        <p:spPr>
          <a:xfrm>
            <a:off x="2518415" y="4018700"/>
            <a:ext cx="472250" cy="526063"/>
          </a:xfrm>
          <a:prstGeom prst="rect">
            <a:avLst/>
          </a:prstGeom>
          <a:noFill/>
          <a:ln>
            <a:noFill/>
          </a:ln>
        </p:spPr>
      </p:pic>
      <p:pic>
        <p:nvPicPr>
          <p:cNvPr id="855" name="Google Shape;855;p51">
            <a:hlinkClick r:id="rId7"/>
          </p:cNvPr>
          <p:cNvPicPr preferRelativeResize="0"/>
          <p:nvPr/>
        </p:nvPicPr>
        <p:blipFill rotWithShape="1">
          <a:blip r:embed="rId8">
            <a:alphaModFix/>
          </a:blip>
          <a:srcRect/>
          <a:stretch/>
        </p:blipFill>
        <p:spPr>
          <a:xfrm>
            <a:off x="0" y="4429125"/>
            <a:ext cx="9144000" cy="714375"/>
          </a:xfrm>
          <a:prstGeom prst="rect">
            <a:avLst/>
          </a:prstGeom>
          <a:noFill/>
          <a:ln>
            <a:noFill/>
          </a:ln>
        </p:spPr>
      </p:pic>
      <p:sp>
        <p:nvSpPr>
          <p:cNvPr id="856" name="Google Shape;856;p51">
            <a:hlinkClick r:id="rId9"/>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2"/>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Let’s Abstract Stuff!</a:t>
            </a:r>
            <a:endParaRPr>
              <a:solidFill>
                <a:srgbClr val="741B47"/>
              </a:solidFill>
            </a:endParaRPr>
          </a:p>
        </p:txBody>
      </p:sp>
      <p:sp>
        <p:nvSpPr>
          <p:cNvPr id="862" name="Google Shape;862;p52"/>
          <p:cNvSpPr txBox="1">
            <a:spLocks noGrp="1"/>
          </p:cNvSpPr>
          <p:nvPr>
            <p:ph type="body" idx="1"/>
          </p:nvPr>
        </p:nvSpPr>
        <p:spPr>
          <a:xfrm>
            <a:off x="508275" y="1330650"/>
            <a:ext cx="6605700"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The abstractions should look something like this:</a:t>
            </a:r>
            <a:endParaRPr/>
          </a:p>
        </p:txBody>
      </p:sp>
      <p:sp>
        <p:nvSpPr>
          <p:cNvPr id="863" name="Google Shape;863;p5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51</a:t>
            </a:fld>
            <a:endParaRPr/>
          </a:p>
        </p:txBody>
      </p:sp>
      <p:graphicFrame>
        <p:nvGraphicFramePr>
          <p:cNvPr id="864" name="Google Shape;864;p52"/>
          <p:cNvGraphicFramePr/>
          <p:nvPr/>
        </p:nvGraphicFramePr>
        <p:xfrm>
          <a:off x="911850" y="2284100"/>
          <a:ext cx="3000000" cy="3000000"/>
        </p:xfrm>
        <a:graphic>
          <a:graphicData uri="http://schemas.openxmlformats.org/drawingml/2006/table">
            <a:tbl>
              <a:tblPr>
                <a:noFill/>
                <a:tableStyleId>{D7FF6398-4EB6-491C-B821-1C0F59C1A42D}</a:tableStyleId>
              </a:tblPr>
              <a:tblGrid>
                <a:gridCol w="1602300">
                  <a:extLst>
                    <a:ext uri="{9D8B030D-6E8A-4147-A177-3AD203B41FA5}">
                      <a16:colId xmlns:a16="http://schemas.microsoft.com/office/drawing/2014/main" val="20000"/>
                    </a:ext>
                  </a:extLst>
                </a:gridCol>
                <a:gridCol w="32237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741B47"/>
                          </a:solidFill>
                        </a:rPr>
                        <a:t>Object</a:t>
                      </a:r>
                      <a:endParaRPr sz="1400" b="1" u="none" strike="noStrike" cap="none">
                        <a:solidFill>
                          <a:srgbClr val="741B47"/>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741B47"/>
                          </a:solidFill>
                        </a:rPr>
                        <a:t>Include</a:t>
                      </a:r>
                      <a:endParaRPr sz="1400" b="1" u="none" strike="noStrike" cap="none">
                        <a:solidFill>
                          <a:srgbClr val="741B47"/>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741B47"/>
                          </a:solidFill>
                        </a:rPr>
                        <a:t>Ignore</a:t>
                      </a:r>
                      <a:endParaRPr sz="1400" b="1" u="none" strike="noStrike" cap="none">
                        <a:solidFill>
                          <a:srgbClr val="741B47"/>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Car</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Engine, tires, rims, seat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Color, shape, trunk, radio</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Pencil</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color of the tip, grip</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material, brand, type</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Mobile phone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speaker, microphone,cellular</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color, brand, camera</a:t>
                      </a:r>
                      <a:endParaRPr sz="1400" u="none" strike="noStrike" cap="none"/>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5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Let’s Abstract Stuff!</a:t>
            </a:r>
            <a:endParaRPr>
              <a:solidFill>
                <a:srgbClr val="741B47"/>
              </a:solidFill>
            </a:endParaRPr>
          </a:p>
        </p:txBody>
      </p:sp>
      <p:sp>
        <p:nvSpPr>
          <p:cNvPr id="870" name="Google Shape;870;p53"/>
          <p:cNvSpPr txBox="1">
            <a:spLocks noGrp="1"/>
          </p:cNvSpPr>
          <p:nvPr>
            <p:ph type="body" idx="1"/>
          </p:nvPr>
        </p:nvSpPr>
        <p:spPr>
          <a:xfrm>
            <a:off x="555725" y="1840700"/>
            <a:ext cx="6605700"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2400"/>
              <a:t>Finally, try to describe the objects that you have abstracted, ignoring the parts that you think should be ignored, and including the parts that you think should be included.</a:t>
            </a:r>
            <a:endParaRPr sz="2400"/>
          </a:p>
        </p:txBody>
      </p:sp>
      <p:sp>
        <p:nvSpPr>
          <p:cNvPr id="871" name="Google Shape;871;p5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Recap Time</a:t>
            </a:r>
            <a:endParaRPr>
              <a:solidFill>
                <a:srgbClr val="741B47"/>
              </a:solidFill>
            </a:endParaRPr>
          </a:p>
        </p:txBody>
      </p:sp>
      <p:sp>
        <p:nvSpPr>
          <p:cNvPr id="877" name="Google Shape;877;p54"/>
          <p:cNvSpPr txBox="1">
            <a:spLocks noGrp="1"/>
          </p:cNvSpPr>
          <p:nvPr>
            <p:ph type="body" idx="1"/>
          </p:nvPr>
        </p:nvSpPr>
        <p:spPr>
          <a:xfrm>
            <a:off x="501500" y="1508650"/>
            <a:ext cx="4892700" cy="28962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What are some examples of abstraction that we encounter in our daily lives?</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Do you think that you already abstract stuff? Can you give any examples?</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Why do you think abstraction is important for computer science?</a:t>
            </a:r>
            <a:endParaRPr/>
          </a:p>
        </p:txBody>
      </p:sp>
      <p:sp>
        <p:nvSpPr>
          <p:cNvPr id="878" name="Google Shape;878;p5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53</a:t>
            </a:fld>
            <a:endParaRPr/>
          </a:p>
        </p:txBody>
      </p:sp>
      <p:pic>
        <p:nvPicPr>
          <p:cNvPr id="879" name="Google Shape;879;p54"/>
          <p:cNvPicPr preferRelativeResize="0"/>
          <p:nvPr/>
        </p:nvPicPr>
        <p:blipFill rotWithShape="1">
          <a:blip r:embed="rId3">
            <a:alphaModFix/>
          </a:blip>
          <a:srcRect/>
          <a:stretch/>
        </p:blipFill>
        <p:spPr>
          <a:xfrm>
            <a:off x="6307575" y="1836100"/>
            <a:ext cx="1905000" cy="190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6"/>
          <p:cNvSpPr txBox="1">
            <a:spLocks noGrp="1"/>
          </p:cNvSpPr>
          <p:nvPr>
            <p:ph type="ctrTitle"/>
          </p:nvPr>
        </p:nvSpPr>
        <p:spPr>
          <a:xfrm>
            <a:off x="1085850" y="1906425"/>
            <a:ext cx="6717300" cy="1011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600" dirty="0" err="1">
                <a:solidFill>
                  <a:srgbClr val="741B47"/>
                </a:solidFill>
                <a:latin typeface="Raleway Medium"/>
                <a:ea typeface="Raleway Medium"/>
                <a:cs typeface="Raleway Medium"/>
                <a:sym typeface="Raleway Medium"/>
              </a:rPr>
              <a:t>Algorithm</a:t>
            </a:r>
            <a:endParaRPr sz="4600" dirty="0">
              <a:solidFill>
                <a:srgbClr val="741B47"/>
              </a:solidFill>
              <a:latin typeface="Raleway Medium"/>
              <a:ea typeface="Raleway Medium"/>
              <a:cs typeface="Raleway Medium"/>
              <a:sym typeface="Raleway Medium"/>
            </a:endParaRPr>
          </a:p>
        </p:txBody>
      </p:sp>
      <p:sp>
        <p:nvSpPr>
          <p:cNvPr id="657" name="Google Shape;657;p5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dirty="0">
                <a:solidFill>
                  <a:schemeClr val="lt1"/>
                </a:solidFill>
                <a:latin typeface="Raleway Medium"/>
                <a:ea typeface="Raleway Medium"/>
                <a:cs typeface="Raleway Medium"/>
                <a:sym typeface="Raleway Medium"/>
              </a:rPr>
              <a:t>4</a:t>
            </a:r>
            <a:endParaRPr sz="3600" b="0" i="0" u="none" strike="noStrike" cap="none" dirty="0">
              <a:solidFill>
                <a:schemeClr val="lt1"/>
              </a:solidFill>
              <a:latin typeface="Raleway Medium"/>
              <a:ea typeface="Raleway Medium"/>
              <a:cs typeface="Raleway Medium"/>
              <a:sym typeface="Raleway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55</a:t>
            </a:fld>
            <a:endParaRPr/>
          </a:p>
        </p:txBody>
      </p:sp>
      <p:sp>
        <p:nvSpPr>
          <p:cNvPr id="964" name="Google Shape;964;p45"/>
          <p:cNvSpPr txBox="1"/>
          <p:nvPr/>
        </p:nvSpPr>
        <p:spPr>
          <a:xfrm>
            <a:off x="431800" y="173800"/>
            <a:ext cx="6081890" cy="537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dirty="0" err="1">
                <a:solidFill>
                  <a:srgbClr val="741B47"/>
                </a:solidFill>
                <a:latin typeface="Raleway Medium"/>
                <a:ea typeface="Raleway Medium"/>
                <a:cs typeface="Raleway Medium"/>
                <a:sym typeface="Raleway Medium"/>
              </a:rPr>
              <a:t>Algorithm</a:t>
            </a:r>
            <a:endParaRPr sz="4000" b="0" i="0" u="none" strike="noStrike" cap="none" dirty="0">
              <a:solidFill>
                <a:srgbClr val="741B47"/>
              </a:solidFill>
              <a:latin typeface="Raleway Medium"/>
              <a:ea typeface="Raleway Medium"/>
              <a:cs typeface="Raleway Medium"/>
              <a:sym typeface="Raleway Medium"/>
            </a:endParaRPr>
          </a:p>
        </p:txBody>
      </p:sp>
      <p:sp>
        <p:nvSpPr>
          <p:cNvPr id="965" name="Google Shape;965;p45"/>
          <p:cNvSpPr txBox="1"/>
          <p:nvPr/>
        </p:nvSpPr>
        <p:spPr>
          <a:xfrm>
            <a:off x="250725" y="1294350"/>
            <a:ext cx="8531700" cy="15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a:latin typeface="Barlow Light"/>
                <a:ea typeface="Barlow Light"/>
                <a:cs typeface="Barlow Light"/>
                <a:sym typeface="Barlow Light"/>
              </a:rPr>
              <a:t>Let’s discuss and try to predict what does algorithm design mean in computational thinking!</a:t>
            </a:r>
            <a:endParaRPr sz="2400">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p:txBody>
      </p:sp>
      <p:pic>
        <p:nvPicPr>
          <p:cNvPr id="966" name="Google Shape;966;p45"/>
          <p:cNvPicPr preferRelativeResize="0"/>
          <p:nvPr/>
        </p:nvPicPr>
        <p:blipFill>
          <a:blip r:embed="rId3">
            <a:alphaModFix/>
          </a:blip>
          <a:stretch>
            <a:fillRect/>
          </a:stretch>
        </p:blipFill>
        <p:spPr>
          <a:xfrm>
            <a:off x="2389575" y="2299350"/>
            <a:ext cx="4364849" cy="2459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Algorithm</a:t>
            </a:r>
            <a:endParaRPr sz="4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pic>
        <p:nvPicPr>
          <p:cNvPr id="384" name="Google Shape;384;p22"/>
          <p:cNvPicPr preferRelativeResize="0"/>
          <p:nvPr/>
        </p:nvPicPr>
        <p:blipFill rotWithShape="1">
          <a:blip r:embed="rId3">
            <a:alphaModFix/>
          </a:blip>
          <a:srcRect l="4418" t="24962" r="2549" b="13185"/>
          <a:stretch/>
        </p:blipFill>
        <p:spPr>
          <a:xfrm>
            <a:off x="1358400" y="1404200"/>
            <a:ext cx="6701325" cy="2745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3"/>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Algorithm</a:t>
            </a:r>
            <a:endParaRPr sz="4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pic>
        <p:nvPicPr>
          <p:cNvPr id="390" name="Google Shape;390;p23"/>
          <p:cNvPicPr preferRelativeResize="0"/>
          <p:nvPr/>
        </p:nvPicPr>
        <p:blipFill rotWithShape="1">
          <a:blip r:embed="rId3">
            <a:alphaModFix/>
          </a:blip>
          <a:srcRect b="-2773"/>
          <a:stretch/>
        </p:blipFill>
        <p:spPr>
          <a:xfrm>
            <a:off x="1289925" y="885450"/>
            <a:ext cx="6564150" cy="41506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8"/>
          <p:cNvSpPr txBox="1">
            <a:spLocks noGrp="1"/>
          </p:cNvSpPr>
          <p:nvPr>
            <p:ph type="title"/>
          </p:nvPr>
        </p:nvSpPr>
        <p:spPr>
          <a:xfrm>
            <a:off x="457200" y="192650"/>
            <a:ext cx="81078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Brief Explanation of Algorithm</a:t>
            </a:r>
            <a:endParaRPr>
              <a:solidFill>
                <a:srgbClr val="741B47"/>
              </a:solidFill>
            </a:endParaRPr>
          </a:p>
        </p:txBody>
      </p:sp>
      <p:sp>
        <p:nvSpPr>
          <p:cNvPr id="669" name="Google Shape;669;p58"/>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Char char="▸"/>
            </a:pPr>
            <a:r>
              <a:rPr lang="tr-TR" dirty="0"/>
              <a:t>An </a:t>
            </a:r>
            <a:r>
              <a:rPr lang="tr-TR" dirty="0" err="1"/>
              <a:t>algorithm</a:t>
            </a:r>
            <a:r>
              <a:rPr lang="tr-TR" dirty="0"/>
              <a:t> is a </a:t>
            </a:r>
            <a:r>
              <a:rPr lang="tr-TR" dirty="0" err="1"/>
              <a:t>sequence</a:t>
            </a:r>
            <a:r>
              <a:rPr lang="tr-TR" dirty="0"/>
              <a:t> of </a:t>
            </a:r>
            <a:r>
              <a:rPr lang="tr-TR" dirty="0" err="1"/>
              <a:t>clearly</a:t>
            </a:r>
            <a:r>
              <a:rPr lang="tr-TR" dirty="0"/>
              <a:t> </a:t>
            </a:r>
            <a:r>
              <a:rPr lang="tr-TR" dirty="0" err="1"/>
              <a:t>defined</a:t>
            </a:r>
            <a:r>
              <a:rPr lang="tr-TR" dirty="0"/>
              <a:t> </a:t>
            </a:r>
            <a:r>
              <a:rPr lang="tr-TR" dirty="0" err="1"/>
              <a:t>steps</a:t>
            </a:r>
            <a:r>
              <a:rPr lang="tr-TR" dirty="0"/>
              <a:t> </a:t>
            </a:r>
            <a:r>
              <a:rPr lang="tr-TR" dirty="0" err="1"/>
              <a:t>to</a:t>
            </a:r>
            <a:r>
              <a:rPr lang="tr-TR" dirty="0"/>
              <a:t> </a:t>
            </a:r>
            <a:r>
              <a:rPr lang="tr-TR" dirty="0" err="1"/>
              <a:t>describe</a:t>
            </a:r>
            <a:r>
              <a:rPr lang="tr-TR" dirty="0"/>
              <a:t> a </a:t>
            </a:r>
            <a:r>
              <a:rPr lang="tr-TR" dirty="0" err="1"/>
              <a:t>process</a:t>
            </a:r>
            <a:r>
              <a:rPr lang="tr-TR" dirty="0"/>
              <a:t>.</a:t>
            </a:r>
            <a:endParaRPr dirty="0"/>
          </a:p>
          <a:p>
            <a:pPr marL="457200" lvl="0" indent="-342900" algn="l" rtl="0">
              <a:lnSpc>
                <a:spcPct val="110000"/>
              </a:lnSpc>
              <a:spcBef>
                <a:spcPts val="0"/>
              </a:spcBef>
              <a:spcAft>
                <a:spcPts val="0"/>
              </a:spcAft>
              <a:buSzPts val="1800"/>
              <a:buChar char="▸"/>
            </a:pPr>
            <a:r>
              <a:rPr lang="tr-TR" dirty="0" err="1"/>
              <a:t>Algorithms</a:t>
            </a:r>
            <a:r>
              <a:rPr lang="tr-TR" dirty="0"/>
              <a:t> </a:t>
            </a:r>
            <a:r>
              <a:rPr lang="tr-TR" dirty="0" err="1"/>
              <a:t>are</a:t>
            </a:r>
            <a:r>
              <a:rPr lang="tr-TR" dirty="0"/>
              <a:t> </a:t>
            </a:r>
            <a:r>
              <a:rPr lang="tr-TR" dirty="0" err="1"/>
              <a:t>useful</a:t>
            </a:r>
            <a:r>
              <a:rPr lang="tr-TR" dirty="0"/>
              <a:t> </a:t>
            </a:r>
            <a:r>
              <a:rPr lang="tr-TR" dirty="0" err="1"/>
              <a:t>when</a:t>
            </a:r>
            <a:r>
              <a:rPr lang="tr-TR" dirty="0"/>
              <a:t> </a:t>
            </a:r>
            <a:r>
              <a:rPr lang="tr-TR" dirty="0" err="1"/>
              <a:t>we</a:t>
            </a:r>
            <a:r>
              <a:rPr lang="tr-TR" dirty="0"/>
              <a:t> </a:t>
            </a:r>
            <a:r>
              <a:rPr lang="tr-TR" dirty="0" err="1"/>
              <a:t>wish</a:t>
            </a:r>
            <a:r>
              <a:rPr lang="tr-TR" dirty="0"/>
              <a:t> </a:t>
            </a:r>
            <a:r>
              <a:rPr lang="tr-TR" dirty="0" err="1"/>
              <a:t>to</a:t>
            </a:r>
            <a:r>
              <a:rPr lang="tr-TR" dirty="0"/>
              <a:t> </a:t>
            </a:r>
            <a:r>
              <a:rPr lang="tr-TR" dirty="0" err="1"/>
              <a:t>explain</a:t>
            </a:r>
            <a:r>
              <a:rPr lang="tr-TR" dirty="0"/>
              <a:t> </a:t>
            </a:r>
            <a:r>
              <a:rPr lang="tr-TR" dirty="0" err="1"/>
              <a:t>someone</a:t>
            </a:r>
            <a:r>
              <a:rPr lang="tr-TR" dirty="0"/>
              <a:t> else </a:t>
            </a:r>
            <a:r>
              <a:rPr lang="tr-TR" dirty="0" err="1"/>
              <a:t>or</a:t>
            </a:r>
            <a:r>
              <a:rPr lang="tr-TR" dirty="0"/>
              <a:t> a </a:t>
            </a:r>
            <a:r>
              <a:rPr lang="tr-TR" dirty="0" err="1"/>
              <a:t>computer</a:t>
            </a:r>
            <a:r>
              <a:rPr lang="tr-TR" dirty="0"/>
              <a:t> how </a:t>
            </a:r>
            <a:r>
              <a:rPr lang="tr-TR" dirty="0" err="1"/>
              <a:t>to</a:t>
            </a:r>
            <a:r>
              <a:rPr lang="tr-TR" dirty="0"/>
              <a:t> </a:t>
            </a:r>
            <a:r>
              <a:rPr lang="tr-TR" dirty="0" err="1"/>
              <a:t>carry</a:t>
            </a:r>
            <a:r>
              <a:rPr lang="tr-TR" dirty="0"/>
              <a:t> </a:t>
            </a:r>
            <a:r>
              <a:rPr lang="tr-TR" dirty="0" err="1"/>
              <a:t>out</a:t>
            </a:r>
            <a:r>
              <a:rPr lang="tr-TR" dirty="0"/>
              <a:t> </a:t>
            </a:r>
            <a:r>
              <a:rPr lang="tr-TR" dirty="0" err="1"/>
              <a:t>steps</a:t>
            </a:r>
            <a:r>
              <a:rPr lang="tr-TR" dirty="0"/>
              <a:t>.</a:t>
            </a:r>
            <a:endParaRPr dirty="0"/>
          </a:p>
          <a:p>
            <a:pPr marL="457200" lvl="0" indent="-342900" algn="l" rtl="0">
              <a:lnSpc>
                <a:spcPct val="110000"/>
              </a:lnSpc>
              <a:spcBef>
                <a:spcPts val="0"/>
              </a:spcBef>
              <a:spcAft>
                <a:spcPts val="0"/>
              </a:spcAft>
              <a:buSzPts val="1800"/>
              <a:buChar char="▸"/>
            </a:pPr>
            <a:r>
              <a:rPr lang="tr-TR" dirty="0" err="1"/>
              <a:t>Algorithms</a:t>
            </a:r>
            <a:r>
              <a:rPr lang="tr-TR" dirty="0"/>
              <a:t> </a:t>
            </a:r>
            <a:r>
              <a:rPr lang="tr-TR" dirty="0" err="1"/>
              <a:t>are</a:t>
            </a:r>
            <a:r>
              <a:rPr lang="tr-TR" dirty="0"/>
              <a:t> </a:t>
            </a:r>
            <a:r>
              <a:rPr lang="tr-TR" dirty="0" err="1"/>
              <a:t>important</a:t>
            </a:r>
            <a:r>
              <a:rPr lang="tr-TR" dirty="0"/>
              <a:t> </a:t>
            </a:r>
            <a:r>
              <a:rPr lang="tr-TR" dirty="0" err="1"/>
              <a:t>for</a:t>
            </a:r>
            <a:r>
              <a:rPr lang="tr-TR" dirty="0"/>
              <a:t> </a:t>
            </a:r>
            <a:r>
              <a:rPr lang="tr-TR" dirty="0" err="1"/>
              <a:t>programming</a:t>
            </a:r>
            <a:r>
              <a:rPr lang="tr-TR" dirty="0"/>
              <a:t> </a:t>
            </a:r>
            <a:r>
              <a:rPr lang="tr-TR" dirty="0" err="1"/>
              <a:t>because</a:t>
            </a:r>
            <a:r>
              <a:rPr lang="tr-TR" dirty="0"/>
              <a:t> a </a:t>
            </a:r>
            <a:r>
              <a:rPr lang="tr-TR" dirty="0" err="1"/>
              <a:t>correct</a:t>
            </a:r>
            <a:r>
              <a:rPr lang="tr-TR" dirty="0"/>
              <a:t> </a:t>
            </a:r>
            <a:r>
              <a:rPr lang="tr-TR" dirty="0" err="1"/>
              <a:t>algorithm</a:t>
            </a:r>
            <a:r>
              <a:rPr lang="tr-TR" dirty="0"/>
              <a:t> is </a:t>
            </a:r>
            <a:r>
              <a:rPr lang="tr-TR" dirty="0" err="1"/>
              <a:t>the</a:t>
            </a:r>
            <a:r>
              <a:rPr lang="tr-TR" dirty="0"/>
              <a:t> </a:t>
            </a:r>
            <a:r>
              <a:rPr lang="tr-TR" dirty="0" err="1"/>
              <a:t>ultimate</a:t>
            </a:r>
            <a:r>
              <a:rPr lang="tr-TR" dirty="0"/>
              <a:t> </a:t>
            </a:r>
            <a:r>
              <a:rPr lang="tr-TR" dirty="0" err="1"/>
              <a:t>basis</a:t>
            </a:r>
            <a:r>
              <a:rPr lang="tr-TR" dirty="0"/>
              <a:t> of </a:t>
            </a:r>
            <a:r>
              <a:rPr lang="tr-TR" dirty="0" err="1"/>
              <a:t>any</a:t>
            </a:r>
            <a:r>
              <a:rPr lang="tr-TR" dirty="0"/>
              <a:t> </a:t>
            </a:r>
            <a:r>
              <a:rPr lang="tr-TR" dirty="0" err="1"/>
              <a:t>computer-based</a:t>
            </a:r>
            <a:r>
              <a:rPr lang="tr-TR" dirty="0"/>
              <a:t> </a:t>
            </a:r>
            <a:r>
              <a:rPr lang="tr-TR" dirty="0" err="1"/>
              <a:t>solution</a:t>
            </a:r>
            <a:r>
              <a:rPr lang="tr-TR" dirty="0"/>
              <a:t>.</a:t>
            </a:r>
            <a:endParaRPr dirty="0"/>
          </a:p>
        </p:txBody>
      </p:sp>
      <p:sp>
        <p:nvSpPr>
          <p:cNvPr id="670" name="Google Shape;670;p5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58</a:t>
            </a:fld>
            <a:endParaRPr/>
          </a:p>
        </p:txBody>
      </p:sp>
    </p:spTree>
    <p:extLst>
      <p:ext uri="{BB962C8B-B14F-4D97-AF65-F5344CB8AC3E}">
        <p14:creationId xmlns:p14="http://schemas.microsoft.com/office/powerpoint/2010/main" val="4062150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59</a:t>
            </a:fld>
            <a:endParaRPr/>
          </a:p>
        </p:txBody>
      </p:sp>
      <p:sp>
        <p:nvSpPr>
          <p:cNvPr id="448" name="Google Shape;448;p31"/>
          <p:cNvSpPr txBox="1">
            <a:spLocks noGrp="1"/>
          </p:cNvSpPr>
          <p:nvPr>
            <p:ph type="title"/>
          </p:nvPr>
        </p:nvSpPr>
        <p:spPr>
          <a:xfrm>
            <a:off x="431800" y="173800"/>
            <a:ext cx="8039100" cy="1354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Computational Thinking?</a:t>
            </a:r>
            <a:endParaRPr sz="4000">
              <a:solidFill>
                <a:srgbClr val="741B47"/>
              </a:solidFill>
              <a:latin typeface="Raleway Medium"/>
              <a:ea typeface="Raleway Medium"/>
              <a:cs typeface="Raleway Medium"/>
              <a:sym typeface="Raleway Medium"/>
            </a:endParaRPr>
          </a:p>
        </p:txBody>
      </p:sp>
      <p:pic>
        <p:nvPicPr>
          <p:cNvPr id="1028" name="Picture 4">
            <a:extLst>
              <a:ext uri="{FF2B5EF4-FFF2-40B4-BE49-F238E27FC236}">
                <a16:creationId xmlns:a16="http://schemas.microsoft.com/office/drawing/2014/main" id="{7745438A-FA3F-7992-E11A-C2367FA73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487" y="864740"/>
            <a:ext cx="6943725" cy="3414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55"/>
        <p:cNvGrpSpPr/>
        <p:nvPr/>
      </p:nvGrpSpPr>
      <p:grpSpPr>
        <a:xfrm>
          <a:off x="0" y="0"/>
          <a:ext cx="0" cy="0"/>
          <a:chOff x="0" y="0"/>
          <a:chExt cx="0" cy="0"/>
        </a:xfrm>
      </p:grpSpPr>
      <p:pic>
        <p:nvPicPr>
          <p:cNvPr id="456" name="Google Shape;456;p6"/>
          <p:cNvPicPr preferRelativeResize="0"/>
          <p:nvPr/>
        </p:nvPicPr>
        <p:blipFill rotWithShape="1">
          <a:blip r:embed="rId3">
            <a:alphaModFix/>
          </a:blip>
          <a:srcRect l="19485" r="18080"/>
          <a:stretch/>
        </p:blipFill>
        <p:spPr>
          <a:xfrm>
            <a:off x="4359625" y="706300"/>
            <a:ext cx="4936776" cy="4447701"/>
          </a:xfrm>
          <a:prstGeom prst="rect">
            <a:avLst/>
          </a:prstGeom>
          <a:noFill/>
          <a:ln>
            <a:noFill/>
          </a:ln>
        </p:spPr>
      </p:pic>
      <p:sp>
        <p:nvSpPr>
          <p:cNvPr id="457" name="Google Shape;457;p6"/>
          <p:cNvSpPr txBox="1"/>
          <p:nvPr/>
        </p:nvSpPr>
        <p:spPr>
          <a:xfrm>
            <a:off x="271650" y="816625"/>
            <a:ext cx="5211600" cy="366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tr-TR" sz="3000" b="1" i="0" u="none" strike="noStrike" cap="none">
                <a:solidFill>
                  <a:srgbClr val="FFFFFF"/>
                </a:solidFill>
                <a:latin typeface="Barlow"/>
                <a:ea typeface="Barlow"/>
                <a:cs typeface="Barlow"/>
                <a:sym typeface="Barlow"/>
              </a:rPr>
              <a:t>If a problem is too hard, what should you try to do?</a:t>
            </a:r>
            <a:endParaRPr sz="3000" b="1" i="0" u="none" strike="noStrike" cap="none">
              <a:solidFill>
                <a:srgbClr val="FFFFFF"/>
              </a:solidFill>
              <a:latin typeface="Barlow"/>
              <a:ea typeface="Barlow"/>
              <a:cs typeface="Barlow"/>
              <a:sym typeface="Barlow"/>
            </a:endParaRPr>
          </a:p>
          <a:p>
            <a:pPr marL="0" marR="0" lvl="0" indent="0" algn="l" rtl="0">
              <a:lnSpc>
                <a:spcPct val="100000"/>
              </a:lnSpc>
              <a:spcBef>
                <a:spcPts val="0"/>
              </a:spcBef>
              <a:spcAft>
                <a:spcPts val="0"/>
              </a:spcAft>
              <a:buClr>
                <a:schemeClr val="dk1"/>
              </a:buClr>
              <a:buSzPts val="1100"/>
              <a:buFont typeface="Arial"/>
              <a:buNone/>
            </a:pPr>
            <a:endParaRPr sz="3600" b="1" i="0" u="none" strike="noStrike" cap="none">
              <a:solidFill>
                <a:srgbClr val="FFFFFF"/>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3600"/>
              <a:buFont typeface="Arial"/>
              <a:buNone/>
            </a:pPr>
            <a:br>
              <a:rPr lang="tr-TR" sz="3600" b="0" i="0" u="none" strike="noStrike" cap="none">
                <a:solidFill>
                  <a:srgbClr val="FFFFFF"/>
                </a:solidFill>
                <a:latin typeface="Proxima Nova Semibold"/>
                <a:ea typeface="Proxima Nova Semibold"/>
                <a:cs typeface="Proxima Nova Semibold"/>
                <a:sym typeface="Proxima Nova Semibold"/>
              </a:rPr>
            </a:br>
            <a:endParaRPr sz="3600" b="0" i="0" u="none" strike="noStrike" cap="none">
              <a:solidFill>
                <a:srgbClr val="FFFFFF"/>
              </a:solidFill>
              <a:latin typeface="Proxima Nova Semibold"/>
              <a:ea typeface="Proxima Nova Semibold"/>
              <a:cs typeface="Proxima Nova Semibold"/>
              <a:sym typeface="Proxima Nova Semibold"/>
            </a:endParaRPr>
          </a:p>
        </p:txBody>
      </p:sp>
      <p:pic>
        <p:nvPicPr>
          <p:cNvPr id="458" name="Google Shape;458;p6">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459" name="Google Shape;459;p6">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6"/>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Exact Instructions</a:t>
            </a:r>
            <a:endParaRPr>
              <a:solidFill>
                <a:srgbClr val="741B47"/>
              </a:solidFill>
            </a:endParaRPr>
          </a:p>
        </p:txBody>
      </p:sp>
      <p:sp>
        <p:nvSpPr>
          <p:cNvPr id="683" name="Google Shape;683;p5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60</a:t>
            </a:fld>
            <a:endParaRPr/>
          </a:p>
        </p:txBody>
      </p:sp>
      <p:pic>
        <p:nvPicPr>
          <p:cNvPr id="684" name="Google Shape;684;p56"/>
          <p:cNvPicPr preferRelativeResize="0"/>
          <p:nvPr/>
        </p:nvPicPr>
        <p:blipFill>
          <a:blip r:embed="rId3">
            <a:alphaModFix/>
          </a:blip>
          <a:stretch>
            <a:fillRect/>
          </a:stretch>
        </p:blipFill>
        <p:spPr>
          <a:xfrm>
            <a:off x="51588" y="1235837"/>
            <a:ext cx="3226062" cy="3086703"/>
          </a:xfrm>
          <a:prstGeom prst="rect">
            <a:avLst/>
          </a:prstGeom>
          <a:noFill/>
          <a:ln>
            <a:noFill/>
          </a:ln>
        </p:spPr>
      </p:pic>
      <p:pic>
        <p:nvPicPr>
          <p:cNvPr id="5" name="Google Shape;981;p47" descr="Exact Instructions Challenge PB&amp;J edition&#10;Another Challenge with Johnna and Evan: https://www.youtube.com/watch?v=sLaVM6af-RE&amp;t=121s&#10;&#10;We asked the kids to write instructions for a simple task but left out that we were going to be following their instructions EXACTLY as written. Great lesson for communication and a fun practice in patience!&#10;&#10;Please LIKE and SUBSCRIBE!&#10;&#10;***UPDATE!!*** BALLINGER FAMILY EXACT INSTRUCTIONS CHALLENGE VIDEO IS UP! You have to see this!! 😂https://www.youtube.com/watch?v=_eLM6O9JJvk&amp;feature=youtu.be&#10;EH BEE FAMILY EXACT INSTRUCTIONS CHALLENGE VIDEO IS UP! 😄  https://www.youtube.com/watch?v=_gei2tMiYrc&#10;&#10;TURN ON OUR NOTIFICATIONS! Thanks for liking this video &amp; subscribing to my channels! &#10;&#10;📸 INSTAGRAM: @joshdarnit&#10;http://instagram.com/joshdarnit&#10;👤 FACEBOOK: /joshdarnit &#10;https://facebook.com/joshdarnit&#10;🐥 TWITTER: @joshdarnit&#10;https://twitter.com/joshdarnit&#10;⏰ TikTok: @joshdarnit&#10;http://tiktok.com/@joshdarnit&#10;👻 SNAPCHAT: joshdarnit&#10;http://snapchat.com&#10;📧 EMAIL: biz@joshdarnit.com&#10;&#10;Music: &#10;Curious Fun by Klubz Productions: https://www.youtube.com/watch?v=6fVojps4PR0&amp;feature=youtu.be&#10;Background Cartoon Music Loop by Mattia Cupelli: https://m.youtube.com/watch?feature=youtu.be&amp;v=uIYBnfsB37k fails code evancredible coding lol" title="Exact Instructions Challenge - THIS is why my kids hate me. | Josh Darnit">
            <a:hlinkClick r:id="rId4"/>
            <a:extLst>
              <a:ext uri="{FF2B5EF4-FFF2-40B4-BE49-F238E27FC236}">
                <a16:creationId xmlns:a16="http://schemas.microsoft.com/office/drawing/2014/main" id="{B4C6E117-E17E-562A-3483-D21D45585AD4}"/>
              </a:ext>
            </a:extLst>
          </p:cNvPr>
          <p:cNvPicPr preferRelativeResize="0"/>
          <p:nvPr/>
        </p:nvPicPr>
        <p:blipFill>
          <a:blip r:embed="rId5">
            <a:alphaModFix/>
          </a:blip>
          <a:stretch>
            <a:fillRect/>
          </a:stretch>
        </p:blipFill>
        <p:spPr>
          <a:xfrm>
            <a:off x="3474223" y="903343"/>
            <a:ext cx="5434900" cy="3566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5"/>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Let’s brew a coffee</a:t>
            </a:r>
            <a:endParaRPr>
              <a:solidFill>
                <a:srgbClr val="741B47"/>
              </a:solidFill>
            </a:endParaRPr>
          </a:p>
        </p:txBody>
      </p:sp>
      <p:sp>
        <p:nvSpPr>
          <p:cNvPr id="674" name="Google Shape;674;p55"/>
          <p:cNvSpPr txBox="1">
            <a:spLocks noGrp="1"/>
          </p:cNvSpPr>
          <p:nvPr>
            <p:ph type="body" idx="1"/>
          </p:nvPr>
        </p:nvSpPr>
        <p:spPr>
          <a:xfrm>
            <a:off x="457200" y="2064100"/>
            <a:ext cx="3258000" cy="1724700"/>
          </a:xfrm>
          <a:prstGeom prst="rect">
            <a:avLst/>
          </a:prstGeom>
        </p:spPr>
        <p:txBody>
          <a:bodyPr spcFirstLastPara="1" wrap="square" lIns="0" tIns="0" rIns="0" bIns="0" anchor="t" anchorCtr="0">
            <a:noAutofit/>
          </a:bodyPr>
          <a:lstStyle/>
          <a:p>
            <a:pPr marL="457200" lvl="0" indent="0" algn="ctr" rtl="0">
              <a:spcBef>
                <a:spcPts val="600"/>
              </a:spcBef>
              <a:spcAft>
                <a:spcPts val="0"/>
              </a:spcAft>
              <a:buNone/>
            </a:pPr>
            <a:r>
              <a:rPr lang="tr-TR" sz="7000" b="1" dirty="0">
                <a:solidFill>
                  <a:srgbClr val="FF9900"/>
                </a:solidFill>
                <a:latin typeface="Barlow"/>
                <a:ea typeface="Barlow"/>
                <a:cs typeface="Barlow"/>
                <a:sym typeface="Barlow"/>
              </a:rPr>
              <a:t>?</a:t>
            </a:r>
            <a:endParaRPr sz="7000" b="1" dirty="0">
              <a:solidFill>
                <a:srgbClr val="FF9900"/>
              </a:solidFill>
              <a:latin typeface="Barlow"/>
              <a:ea typeface="Barlow"/>
              <a:cs typeface="Barlow"/>
              <a:sym typeface="Barlow"/>
            </a:endParaRPr>
          </a:p>
        </p:txBody>
      </p:sp>
      <p:sp>
        <p:nvSpPr>
          <p:cNvPr id="675" name="Google Shape;675;p5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61</a:t>
            </a:fld>
            <a:endParaRPr/>
          </a:p>
        </p:txBody>
      </p:sp>
      <p:pic>
        <p:nvPicPr>
          <p:cNvPr id="676" name="Google Shape;676;p5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677" name="Google Shape;677;p5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678;p59">
            <a:extLst>
              <a:ext uri="{FF2B5EF4-FFF2-40B4-BE49-F238E27FC236}">
                <a16:creationId xmlns:a16="http://schemas.microsoft.com/office/drawing/2014/main" id="{FBDBDA05-95E1-1B77-2D4F-7A1C75FE4539}"/>
              </a:ext>
            </a:extLst>
          </p:cNvPr>
          <p:cNvPicPr preferRelativeResize="0"/>
          <p:nvPr/>
        </p:nvPicPr>
        <p:blipFill rotWithShape="1">
          <a:blip r:embed="rId6">
            <a:alphaModFix/>
          </a:blip>
          <a:srcRect/>
          <a:stretch/>
        </p:blipFill>
        <p:spPr>
          <a:xfrm>
            <a:off x="4402412" y="733998"/>
            <a:ext cx="4182788" cy="369512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7"/>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Let’s brew coffee</a:t>
            </a:r>
            <a:endParaRPr>
              <a:solidFill>
                <a:srgbClr val="741B47"/>
              </a:solidFill>
            </a:endParaRPr>
          </a:p>
        </p:txBody>
      </p:sp>
      <p:sp>
        <p:nvSpPr>
          <p:cNvPr id="488" name="Google Shape;488;p2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62</a:t>
            </a:fld>
            <a:endParaRPr/>
          </a:p>
        </p:txBody>
      </p:sp>
      <p:sp>
        <p:nvSpPr>
          <p:cNvPr id="489" name="Google Shape;489;p27">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27"/>
          <p:cNvPicPr preferRelativeResize="0"/>
          <p:nvPr/>
        </p:nvPicPr>
        <p:blipFill>
          <a:blip r:embed="rId4">
            <a:alphaModFix/>
          </a:blip>
          <a:stretch>
            <a:fillRect/>
          </a:stretch>
        </p:blipFill>
        <p:spPr>
          <a:xfrm>
            <a:off x="3904039" y="2143929"/>
            <a:ext cx="3685525" cy="2073101"/>
          </a:xfrm>
          <a:prstGeom prst="rect">
            <a:avLst/>
          </a:prstGeom>
          <a:noFill/>
          <a:ln>
            <a:noFill/>
          </a:ln>
        </p:spPr>
      </p:pic>
      <p:sp>
        <p:nvSpPr>
          <p:cNvPr id="491" name="Google Shape;491;p27"/>
          <p:cNvSpPr txBox="1">
            <a:spLocks noGrp="1"/>
          </p:cNvSpPr>
          <p:nvPr>
            <p:ph type="subTitle" idx="4294967295"/>
          </p:nvPr>
        </p:nvSpPr>
        <p:spPr>
          <a:xfrm>
            <a:off x="457200" y="1052000"/>
            <a:ext cx="2940000" cy="14958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Clr>
                <a:srgbClr val="741B47"/>
              </a:buClr>
              <a:buSzPts val="1800"/>
              <a:buFont typeface="Raleway"/>
              <a:buChar char="▶"/>
            </a:pPr>
            <a:r>
              <a:rPr lang="tr-TR" sz="1800">
                <a:solidFill>
                  <a:srgbClr val="000000"/>
                </a:solidFill>
                <a:latin typeface="Raleway"/>
                <a:ea typeface="Raleway"/>
                <a:cs typeface="Raleway"/>
                <a:sym typeface="Raleway"/>
              </a:rPr>
              <a:t>Prepare ingredients</a:t>
            </a:r>
            <a:endParaRPr sz="1800">
              <a:solidFill>
                <a:srgbClr val="000000"/>
              </a:solidFill>
              <a:latin typeface="Raleway"/>
              <a:ea typeface="Raleway"/>
              <a:cs typeface="Raleway"/>
              <a:sym typeface="Raleway"/>
            </a:endParaRPr>
          </a:p>
          <a:p>
            <a:pPr marL="457200" lvl="0" indent="-342900" algn="l" rtl="0">
              <a:lnSpc>
                <a:spcPct val="115000"/>
              </a:lnSpc>
              <a:spcBef>
                <a:spcPts val="0"/>
              </a:spcBef>
              <a:spcAft>
                <a:spcPts val="0"/>
              </a:spcAft>
              <a:buClr>
                <a:srgbClr val="741B47"/>
              </a:buClr>
              <a:buSzPts val="1800"/>
              <a:buFont typeface="Raleway"/>
              <a:buChar char="▶"/>
            </a:pPr>
            <a:r>
              <a:rPr lang="tr-TR" sz="1800">
                <a:solidFill>
                  <a:srgbClr val="000000"/>
                </a:solidFill>
                <a:latin typeface="Raleway"/>
                <a:ea typeface="Raleway"/>
                <a:cs typeface="Raleway"/>
                <a:sym typeface="Raleway"/>
              </a:rPr>
              <a:t>Make coffee</a:t>
            </a:r>
            <a:endParaRPr sz="1800">
              <a:solidFill>
                <a:srgbClr val="000000"/>
              </a:solidFill>
              <a:latin typeface="Raleway"/>
              <a:ea typeface="Raleway"/>
              <a:cs typeface="Raleway"/>
              <a:sym typeface="Raleway"/>
            </a:endParaRPr>
          </a:p>
          <a:p>
            <a:pPr marL="457200" marR="0" lvl="0" indent="-342900" algn="l" rtl="0">
              <a:lnSpc>
                <a:spcPct val="115000"/>
              </a:lnSpc>
              <a:spcBef>
                <a:spcPts val="600"/>
              </a:spcBef>
              <a:spcAft>
                <a:spcPts val="0"/>
              </a:spcAft>
              <a:buClr>
                <a:srgbClr val="741B47"/>
              </a:buClr>
              <a:buSzPts val="1800"/>
              <a:buFont typeface="Raleway"/>
              <a:buChar char="▶"/>
            </a:pPr>
            <a:r>
              <a:rPr lang="tr-TR" sz="1800">
                <a:latin typeface="Raleway"/>
                <a:ea typeface="Raleway"/>
                <a:cs typeface="Raleway"/>
                <a:sym typeface="Raleway"/>
              </a:rPr>
              <a:t>Prepare serving</a:t>
            </a:r>
            <a:endParaRPr sz="1800">
              <a:latin typeface="Raleway"/>
              <a:ea typeface="Raleway"/>
              <a:cs typeface="Raleway"/>
              <a:sym typeface="Raleway"/>
            </a:endParaRPr>
          </a:p>
          <a:p>
            <a:pPr marL="457200" marR="0" lvl="0" indent="-342900" algn="l" rtl="0">
              <a:lnSpc>
                <a:spcPct val="115000"/>
              </a:lnSpc>
              <a:spcBef>
                <a:spcPts val="600"/>
              </a:spcBef>
              <a:spcAft>
                <a:spcPts val="0"/>
              </a:spcAft>
              <a:buClr>
                <a:srgbClr val="741B47"/>
              </a:buClr>
              <a:buSzPts val="1800"/>
              <a:buFont typeface="Raleway"/>
              <a:buChar char="▶"/>
            </a:pPr>
            <a:r>
              <a:rPr lang="tr-TR" sz="1800">
                <a:latin typeface="Raleway"/>
                <a:ea typeface="Raleway"/>
                <a:cs typeface="Raleway"/>
                <a:sym typeface="Raleway"/>
              </a:rPr>
              <a:t>Enjoy</a:t>
            </a:r>
            <a:endParaRPr sz="1800">
              <a:latin typeface="Raleway"/>
              <a:ea typeface="Raleway"/>
              <a:cs typeface="Raleway"/>
              <a:sym typeface="Raleway"/>
            </a:endParaRPr>
          </a:p>
        </p:txBody>
      </p:sp>
    </p:spTree>
    <p:extLst>
      <p:ext uri="{BB962C8B-B14F-4D97-AF65-F5344CB8AC3E}">
        <p14:creationId xmlns:p14="http://schemas.microsoft.com/office/powerpoint/2010/main" val="1101127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339B31-3BC8-4BCF-DB2B-CE2C3F020ED7}"/>
              </a:ext>
            </a:extLst>
          </p:cNvPr>
          <p:cNvSpPr>
            <a:spLocks noGrp="1"/>
          </p:cNvSpPr>
          <p:nvPr>
            <p:ph type="title"/>
          </p:nvPr>
        </p:nvSpPr>
        <p:spPr>
          <a:xfrm>
            <a:off x="457200" y="192648"/>
            <a:ext cx="5640900" cy="622692"/>
          </a:xfrm>
        </p:spPr>
        <p:txBody>
          <a:bodyPr/>
          <a:lstStyle/>
          <a:p>
            <a:r>
              <a:rPr lang="tr-TR" dirty="0" err="1">
                <a:solidFill>
                  <a:srgbClr val="741B47"/>
                </a:solidFill>
              </a:rPr>
              <a:t>Let’s</a:t>
            </a:r>
            <a:r>
              <a:rPr lang="tr-TR" dirty="0">
                <a:solidFill>
                  <a:srgbClr val="741B47"/>
                </a:solidFill>
              </a:rPr>
              <a:t> </a:t>
            </a:r>
            <a:r>
              <a:rPr lang="tr-TR" dirty="0" err="1">
                <a:solidFill>
                  <a:srgbClr val="741B47"/>
                </a:solidFill>
              </a:rPr>
              <a:t>brew</a:t>
            </a:r>
            <a:r>
              <a:rPr lang="tr-TR" dirty="0">
                <a:solidFill>
                  <a:srgbClr val="741B47"/>
                </a:solidFill>
              </a:rPr>
              <a:t> a </a:t>
            </a:r>
            <a:r>
              <a:rPr lang="tr-TR" dirty="0" err="1">
                <a:solidFill>
                  <a:srgbClr val="741B47"/>
                </a:solidFill>
              </a:rPr>
              <a:t>coffee</a:t>
            </a:r>
            <a:endParaRPr lang="tr-TR" dirty="0"/>
          </a:p>
        </p:txBody>
      </p:sp>
      <p:sp>
        <p:nvSpPr>
          <p:cNvPr id="3" name="Metin Yer Tutucusu 2">
            <a:extLst>
              <a:ext uri="{FF2B5EF4-FFF2-40B4-BE49-F238E27FC236}">
                <a16:creationId xmlns:a16="http://schemas.microsoft.com/office/drawing/2014/main" id="{BED33FF5-330E-0388-85F8-CB7DCD25E9E5}"/>
              </a:ext>
            </a:extLst>
          </p:cNvPr>
          <p:cNvSpPr>
            <a:spLocks noGrp="1"/>
          </p:cNvSpPr>
          <p:nvPr>
            <p:ph type="body" idx="1"/>
          </p:nvPr>
        </p:nvSpPr>
        <p:spPr>
          <a:xfrm>
            <a:off x="457200" y="967630"/>
            <a:ext cx="6605700" cy="3603300"/>
          </a:xfrm>
        </p:spPr>
        <p:txBody>
          <a:bodyPr/>
          <a:lstStyle/>
          <a:p>
            <a:pPr algn="l">
              <a:buFont typeface="Arial" panose="020B0604020202020204" pitchFamily="34" charset="0"/>
              <a:buChar char="•"/>
            </a:pPr>
            <a:r>
              <a:rPr lang="en-US" b="0" i="0" dirty="0">
                <a:solidFill>
                  <a:srgbClr val="000000"/>
                </a:solidFill>
                <a:effectLst/>
                <a:latin typeface="Courier New" panose="02070309020205020404" pitchFamily="49" charset="0"/>
              </a:rPr>
              <a:t>START</a:t>
            </a:r>
          </a:p>
          <a:p>
            <a:pPr algn="l">
              <a:buFont typeface="Arial" panose="020B0604020202020204" pitchFamily="34" charset="0"/>
              <a:buChar char="•"/>
            </a:pPr>
            <a:r>
              <a:rPr lang="en-US" b="0" i="0" dirty="0">
                <a:solidFill>
                  <a:srgbClr val="000000"/>
                </a:solidFill>
                <a:effectLst/>
                <a:latin typeface="Courier New" panose="02070309020205020404" pitchFamily="49" charset="0"/>
              </a:rPr>
              <a:t>Fetch a tea cup</a:t>
            </a:r>
          </a:p>
          <a:p>
            <a:pPr algn="l">
              <a:buFont typeface="Arial" panose="020B0604020202020204" pitchFamily="34" charset="0"/>
              <a:buChar char="•"/>
            </a:pPr>
            <a:r>
              <a:rPr lang="en-US" b="0" i="0" dirty="0">
                <a:solidFill>
                  <a:srgbClr val="000000"/>
                </a:solidFill>
                <a:effectLst/>
                <a:latin typeface="Courier New" panose="02070309020205020404" pitchFamily="49" charset="0"/>
              </a:rPr>
              <a:t>Boil some water</a:t>
            </a:r>
          </a:p>
          <a:p>
            <a:pPr algn="l">
              <a:buFont typeface="Arial" panose="020B0604020202020204" pitchFamily="34" charset="0"/>
              <a:buChar char="•"/>
            </a:pPr>
            <a:r>
              <a:rPr lang="en-US" b="0" i="0" dirty="0">
                <a:solidFill>
                  <a:srgbClr val="000000"/>
                </a:solidFill>
                <a:effectLst/>
                <a:latin typeface="Courier New" panose="02070309020205020404" pitchFamily="49" charset="0"/>
              </a:rPr>
              <a:t>Place a tea bag into the cup</a:t>
            </a:r>
          </a:p>
          <a:p>
            <a:pPr algn="l">
              <a:buFont typeface="Arial" panose="020B0604020202020204" pitchFamily="34" charset="0"/>
              <a:buChar char="•"/>
            </a:pPr>
            <a:r>
              <a:rPr lang="en-US" b="0" i="0" dirty="0">
                <a:solidFill>
                  <a:srgbClr val="000000"/>
                </a:solidFill>
                <a:effectLst/>
                <a:latin typeface="Courier New" panose="02070309020205020404" pitchFamily="49" charset="0"/>
              </a:rPr>
              <a:t>Pour on boiling water</a:t>
            </a:r>
          </a:p>
          <a:p>
            <a:pPr algn="l">
              <a:buFont typeface="Arial" panose="020B0604020202020204" pitchFamily="34" charset="0"/>
              <a:buChar char="•"/>
            </a:pPr>
            <a:r>
              <a:rPr lang="en-US" b="0" i="0" dirty="0">
                <a:solidFill>
                  <a:srgbClr val="000000"/>
                </a:solidFill>
                <a:effectLst/>
                <a:latin typeface="Courier New" panose="02070309020205020404" pitchFamily="49" charset="0"/>
              </a:rPr>
              <a:t>Stir tea bag</a:t>
            </a:r>
          </a:p>
          <a:p>
            <a:pPr algn="l">
              <a:buFont typeface="Arial" panose="020B0604020202020204" pitchFamily="34" charset="0"/>
              <a:buChar char="•"/>
            </a:pPr>
            <a:r>
              <a:rPr lang="en-US" b="0" i="0" dirty="0">
                <a:solidFill>
                  <a:srgbClr val="000000"/>
                </a:solidFill>
                <a:effectLst/>
                <a:latin typeface="Courier New" panose="02070309020205020404" pitchFamily="49" charset="0"/>
              </a:rPr>
              <a:t>Remove tea bag</a:t>
            </a:r>
          </a:p>
          <a:p>
            <a:pPr algn="l">
              <a:buFont typeface="Arial" panose="020B0604020202020204" pitchFamily="34" charset="0"/>
              <a:buChar char="•"/>
            </a:pPr>
            <a:r>
              <a:rPr lang="en-US" b="0" i="0" dirty="0">
                <a:solidFill>
                  <a:srgbClr val="000000"/>
                </a:solidFill>
                <a:effectLst/>
                <a:latin typeface="Courier New" panose="02070309020205020404" pitchFamily="49" charset="0"/>
              </a:rPr>
              <a:t>END</a:t>
            </a:r>
          </a:p>
          <a:p>
            <a:endParaRPr lang="tr-TR" dirty="0"/>
          </a:p>
        </p:txBody>
      </p:sp>
      <p:sp>
        <p:nvSpPr>
          <p:cNvPr id="4" name="Slayt Numarası Yer Tutucusu 3">
            <a:extLst>
              <a:ext uri="{FF2B5EF4-FFF2-40B4-BE49-F238E27FC236}">
                <a16:creationId xmlns:a16="http://schemas.microsoft.com/office/drawing/2014/main" id="{4C6E955A-EF36-BD65-A787-64B4092898B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63</a:t>
            </a:fld>
            <a:endParaRPr kumimoji="0" lang="tr-TR" sz="1200" b="1" i="0" u="none" strike="noStrike" kern="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2548716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883"/>
        <p:cNvGrpSpPr/>
        <p:nvPr/>
      </p:nvGrpSpPr>
      <p:grpSpPr>
        <a:xfrm>
          <a:off x="0" y="0"/>
          <a:ext cx="0" cy="0"/>
          <a:chOff x="0" y="0"/>
          <a:chExt cx="0" cy="0"/>
        </a:xfrm>
      </p:grpSpPr>
      <p:sp>
        <p:nvSpPr>
          <p:cNvPr id="884" name="Google Shape;884;p5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64</a:t>
            </a:fld>
            <a:endParaRPr/>
          </a:p>
        </p:txBody>
      </p:sp>
      <p:pic>
        <p:nvPicPr>
          <p:cNvPr id="885" name="Google Shape;885;p55" descr="Four reasons why I am absolutely LOVING Kahoot! - The New Learner Lab"/>
          <p:cNvPicPr preferRelativeResize="0"/>
          <p:nvPr/>
        </p:nvPicPr>
        <p:blipFill rotWithShape="1">
          <a:blip r:embed="rId3">
            <a:alphaModFix/>
          </a:blip>
          <a:srcRect/>
          <a:stretch/>
        </p:blipFill>
        <p:spPr>
          <a:xfrm>
            <a:off x="1228775" y="662300"/>
            <a:ext cx="6374525" cy="3678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6"/>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65</a:t>
            </a:fld>
            <a:endParaRPr/>
          </a:p>
        </p:txBody>
      </p:sp>
      <p:grpSp>
        <p:nvGrpSpPr>
          <p:cNvPr id="891" name="Google Shape;891;p56"/>
          <p:cNvGrpSpPr/>
          <p:nvPr/>
        </p:nvGrpSpPr>
        <p:grpSpPr>
          <a:xfrm>
            <a:off x="5410301" y="719490"/>
            <a:ext cx="3356124" cy="3829046"/>
            <a:chOff x="2602525" y="317054"/>
            <a:chExt cx="4174283" cy="4762495"/>
          </a:xfrm>
        </p:grpSpPr>
        <p:sp>
          <p:nvSpPr>
            <p:cNvPr id="892" name="Google Shape;892;p56"/>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56"/>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56"/>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56"/>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56"/>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56"/>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56"/>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56"/>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56"/>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56"/>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56"/>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56"/>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56"/>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56"/>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56"/>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56"/>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p56"/>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56"/>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56"/>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56"/>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56"/>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56"/>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56"/>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56"/>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56"/>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56"/>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56"/>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56"/>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56"/>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56"/>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56"/>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56"/>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56"/>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56"/>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56"/>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56"/>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56"/>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56"/>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56"/>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56"/>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56"/>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56"/>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5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5" name="Google Shape;935;p5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6" name="Google Shape;936;p56"/>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56"/>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56"/>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56"/>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56"/>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1" name="Google Shape;941;p56"/>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2" name="Google Shape;942;p56"/>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56"/>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56"/>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56"/>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56"/>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56"/>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56"/>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49" name="Google Shape;949;p56"/>
            <p:cNvGrpSpPr/>
            <p:nvPr/>
          </p:nvGrpSpPr>
          <p:grpSpPr>
            <a:xfrm>
              <a:off x="2941619" y="3895613"/>
              <a:ext cx="483621" cy="510995"/>
              <a:chOff x="4345944" y="4626313"/>
              <a:chExt cx="483621" cy="510995"/>
            </a:xfrm>
          </p:grpSpPr>
          <p:grpSp>
            <p:nvGrpSpPr>
              <p:cNvPr id="950" name="Google Shape;950;p56"/>
              <p:cNvGrpSpPr/>
              <p:nvPr/>
            </p:nvGrpSpPr>
            <p:grpSpPr>
              <a:xfrm>
                <a:off x="4345944" y="4852987"/>
                <a:ext cx="474200" cy="284321"/>
                <a:chOff x="4345944" y="4852987"/>
                <a:chExt cx="474200" cy="284321"/>
              </a:xfrm>
            </p:grpSpPr>
            <p:sp>
              <p:nvSpPr>
                <p:cNvPr id="951" name="Google Shape;951;p56"/>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56"/>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56"/>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54" name="Google Shape;954;p56"/>
                <p:cNvGrpSpPr/>
                <p:nvPr/>
              </p:nvGrpSpPr>
              <p:grpSpPr>
                <a:xfrm>
                  <a:off x="4457040" y="4985575"/>
                  <a:ext cx="133724" cy="77247"/>
                  <a:chOff x="4457040" y="4985575"/>
                  <a:chExt cx="133724" cy="77247"/>
                </a:xfrm>
              </p:grpSpPr>
              <p:sp>
                <p:nvSpPr>
                  <p:cNvPr id="955" name="Google Shape;955;p56"/>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56"/>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57" name="Google Shape;957;p56"/>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56"/>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56"/>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56"/>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56"/>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56"/>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56"/>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56"/>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56"/>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56"/>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56"/>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56"/>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56"/>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56"/>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56"/>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56"/>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56"/>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56"/>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56"/>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56"/>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56"/>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56"/>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56"/>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56"/>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56"/>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56"/>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56"/>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56"/>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56"/>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56"/>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56"/>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56"/>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56"/>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56"/>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56"/>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56"/>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56"/>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56"/>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56"/>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56"/>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56"/>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56"/>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56"/>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56"/>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56"/>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56"/>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56"/>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56"/>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56"/>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56"/>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56"/>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56"/>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56"/>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56"/>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56"/>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56"/>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56"/>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56"/>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56"/>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56"/>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56"/>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56"/>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56"/>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56"/>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1" name="Google Shape;1021;p56"/>
              <p:cNvGrpSpPr/>
              <p:nvPr/>
            </p:nvGrpSpPr>
            <p:grpSpPr>
              <a:xfrm>
                <a:off x="4543079" y="4626313"/>
                <a:ext cx="286486" cy="386884"/>
                <a:chOff x="4543079" y="4626313"/>
                <a:chExt cx="286486" cy="386884"/>
              </a:xfrm>
            </p:grpSpPr>
            <p:grpSp>
              <p:nvGrpSpPr>
                <p:cNvPr id="1022" name="Google Shape;1022;p56"/>
                <p:cNvGrpSpPr/>
                <p:nvPr/>
              </p:nvGrpSpPr>
              <p:grpSpPr>
                <a:xfrm>
                  <a:off x="4543079" y="4626313"/>
                  <a:ext cx="286486" cy="386884"/>
                  <a:chOff x="4543079" y="4626313"/>
                  <a:chExt cx="286486" cy="386884"/>
                </a:xfrm>
              </p:grpSpPr>
              <p:sp>
                <p:nvSpPr>
                  <p:cNvPr id="1023" name="Google Shape;1023;p56"/>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56"/>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5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p5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56"/>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28" name="Google Shape;1028;p56"/>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56"/>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56"/>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31" name="Google Shape;1031;p56"/>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56"/>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56"/>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56"/>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5" name="Google Shape;1035;p56"/>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p56"/>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37" name="Google Shape;1037;p56"/>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038" name="Google Shape;1038;p56"/>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p:txBody>
      </p:sp>
      <p:pic>
        <p:nvPicPr>
          <p:cNvPr id="1039" name="Google Shape;1039;p56"/>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465" name="Google Shape;465;p7"/>
          <p:cNvSpPr txBox="1">
            <a:spLocks noGrp="1"/>
          </p:cNvSpPr>
          <p:nvPr>
            <p:ph type="title"/>
          </p:nvPr>
        </p:nvSpPr>
        <p:spPr>
          <a:xfrm>
            <a:off x="431800" y="173800"/>
            <a:ext cx="8285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Some Questions to Think About Before Starting</a:t>
            </a:r>
            <a:endParaRPr sz="4000">
              <a:solidFill>
                <a:srgbClr val="419DD3"/>
              </a:solidFill>
              <a:latin typeface="Raleway Medium"/>
              <a:ea typeface="Raleway Medium"/>
              <a:cs typeface="Raleway Medium"/>
              <a:sym typeface="Raleway Medium"/>
            </a:endParaRPr>
          </a:p>
        </p:txBody>
      </p:sp>
      <p:sp>
        <p:nvSpPr>
          <p:cNvPr id="466" name="Google Shape;466;p7"/>
          <p:cNvSpPr txBox="1"/>
          <p:nvPr/>
        </p:nvSpPr>
        <p:spPr>
          <a:xfrm>
            <a:off x="431800" y="1768725"/>
            <a:ext cx="7833900" cy="281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Barlow Light"/>
                <a:ea typeface="Barlow Light"/>
                <a:cs typeface="Barlow Light"/>
                <a:sym typeface="Barlow Light"/>
              </a:rPr>
              <a:t>If you find similarities in lots of solutions to different problems what does that</a:t>
            </a:r>
            <a:endParaRPr sz="17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Barlow Light"/>
                <a:ea typeface="Barlow Light"/>
                <a:cs typeface="Barlow Light"/>
                <a:sym typeface="Barlow Light"/>
              </a:rPr>
              <a:t>probably tell you?</a:t>
            </a:r>
            <a:endParaRPr sz="17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Barlow Light"/>
                <a:ea typeface="Barlow Light"/>
                <a:cs typeface="Barlow Light"/>
                <a:sym typeface="Barlow Light"/>
              </a:rPr>
              <a:t>If you have a problem that is just a little different from a problem that you have a</a:t>
            </a:r>
            <a:endParaRPr sz="17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Barlow Light"/>
                <a:ea typeface="Barlow Light"/>
                <a:cs typeface="Barlow Light"/>
                <a:sym typeface="Barlow Light"/>
              </a:rPr>
              <a:t>solution for, what would you do?</a:t>
            </a:r>
            <a:endParaRPr sz="17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Barlow Light"/>
              <a:ea typeface="Barlow Light"/>
              <a:cs typeface="Barlow Light"/>
              <a:sym typeface="Barlow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472" name="Google Shape;472;p8"/>
          <p:cNvSpPr txBox="1"/>
          <p:nvPr/>
        </p:nvSpPr>
        <p:spPr>
          <a:xfrm>
            <a:off x="508250" y="1436675"/>
            <a:ext cx="7556100" cy="275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2400" b="1" i="0" u="none" strike="noStrike" cap="none" dirty="0" err="1">
                <a:solidFill>
                  <a:srgbClr val="000000"/>
                </a:solidFill>
                <a:latin typeface="Barlow Light"/>
                <a:ea typeface="Barlow Light"/>
                <a:cs typeface="Barlow Light"/>
                <a:sym typeface="Barlow Light"/>
              </a:rPr>
              <a:t>Computational</a:t>
            </a:r>
            <a:r>
              <a:rPr lang="tr-TR" sz="2400" b="1" i="0" u="none" strike="noStrike" cap="none" dirty="0">
                <a:solidFill>
                  <a:srgbClr val="000000"/>
                </a:solidFill>
                <a:latin typeface="Barlow Light"/>
                <a:ea typeface="Barlow Light"/>
                <a:cs typeface="Barlow Light"/>
                <a:sym typeface="Barlow Light"/>
              </a:rPr>
              <a:t> </a:t>
            </a:r>
            <a:r>
              <a:rPr lang="tr-TR" sz="2400" b="1" i="0" u="none" strike="noStrike" cap="none" dirty="0" err="1">
                <a:solidFill>
                  <a:srgbClr val="000000"/>
                </a:solidFill>
                <a:latin typeface="Barlow Light"/>
                <a:ea typeface="Barlow Light"/>
                <a:cs typeface="Barlow Light"/>
                <a:sym typeface="Barlow Light"/>
              </a:rPr>
              <a:t>thinking</a:t>
            </a:r>
            <a:r>
              <a:rPr lang="tr-TR" sz="2400" b="1" i="0" u="none" strike="noStrike" cap="none" dirty="0">
                <a:solidFill>
                  <a:srgbClr val="000000"/>
                </a:solidFill>
                <a:latin typeface="Barlow Light"/>
                <a:ea typeface="Barlow Light"/>
                <a:cs typeface="Barlow Light"/>
                <a:sym typeface="Barlow Light"/>
              </a:rPr>
              <a:t> is:</a:t>
            </a:r>
            <a:endParaRPr sz="2400" b="1" i="0" u="none" strike="noStrike" cap="none" dirty="0">
              <a:solidFill>
                <a:srgbClr val="000000"/>
              </a:solidFill>
              <a:latin typeface="Barlow Light"/>
              <a:ea typeface="Barlow Light"/>
              <a:cs typeface="Barlow Light"/>
              <a:sym typeface="Barlow Light"/>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Barlow Light"/>
              <a:ea typeface="Barlow Light"/>
              <a:cs typeface="Barlow Light"/>
              <a:sym typeface="Barlow Light"/>
            </a:endParaRPr>
          </a:p>
          <a:p>
            <a:pPr marL="457200" marR="0" lvl="0" indent="-342900" algn="l" rtl="0">
              <a:lnSpc>
                <a:spcPct val="100000"/>
              </a:lnSpc>
              <a:spcBef>
                <a:spcPts val="0"/>
              </a:spcBef>
              <a:spcAft>
                <a:spcPts val="0"/>
              </a:spcAft>
              <a:buClr>
                <a:srgbClr val="000000"/>
              </a:buClr>
              <a:buSzPts val="1800"/>
              <a:buFont typeface="Barlow Light"/>
              <a:buChar char="●"/>
            </a:pPr>
            <a:r>
              <a:rPr lang="tr-TR" sz="1800" b="0" i="0" u="none" strike="noStrike" cap="none" dirty="0" err="1">
                <a:solidFill>
                  <a:srgbClr val="000000"/>
                </a:solidFill>
                <a:latin typeface="Barlow Light"/>
                <a:ea typeface="Barlow Light"/>
                <a:cs typeface="Barlow Light"/>
                <a:sym typeface="Barlow Light"/>
              </a:rPr>
              <a:t>Breaking</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problems</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into</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parts</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Decomposition</a:t>
            </a:r>
            <a:r>
              <a:rPr lang="tr-TR" sz="1800" b="0" i="0" u="none" strike="noStrike" cap="none" dirty="0">
                <a:solidFill>
                  <a:srgbClr val="000000"/>
                </a:solidFill>
                <a:latin typeface="Barlow Light"/>
                <a:ea typeface="Barlow Light"/>
                <a:cs typeface="Barlow Light"/>
                <a:sym typeface="Barlow Light"/>
              </a:rPr>
              <a:t>)</a:t>
            </a:r>
            <a:endParaRPr sz="1800" b="0" i="0" u="none" strike="noStrike" cap="none" dirty="0">
              <a:solidFill>
                <a:srgbClr val="000000"/>
              </a:solidFill>
              <a:latin typeface="Barlow Light"/>
              <a:ea typeface="Barlow Light"/>
              <a:cs typeface="Barlow Light"/>
              <a:sym typeface="Barlow Light"/>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Barlow Light"/>
              <a:ea typeface="Barlow Light"/>
              <a:cs typeface="Barlow Light"/>
              <a:sym typeface="Barlow Light"/>
            </a:endParaRPr>
          </a:p>
          <a:p>
            <a:pPr marL="457200" marR="0" lvl="0" indent="-342900" algn="l" rtl="0">
              <a:lnSpc>
                <a:spcPct val="100000"/>
              </a:lnSpc>
              <a:spcBef>
                <a:spcPts val="0"/>
              </a:spcBef>
              <a:spcAft>
                <a:spcPts val="0"/>
              </a:spcAft>
              <a:buClr>
                <a:srgbClr val="000000"/>
              </a:buClr>
              <a:buSzPts val="1800"/>
              <a:buFont typeface="Barlow Light"/>
              <a:buChar char="●"/>
            </a:pPr>
            <a:r>
              <a:rPr lang="tr-TR" sz="1800" b="0" i="0" u="none" strike="noStrike" cap="none" dirty="0" err="1">
                <a:solidFill>
                  <a:srgbClr val="000000"/>
                </a:solidFill>
                <a:latin typeface="Barlow Light"/>
                <a:ea typeface="Barlow Light"/>
                <a:cs typeface="Barlow Light"/>
                <a:sym typeface="Barlow Light"/>
              </a:rPr>
              <a:t>Interpreting</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patterns</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and</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models</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Pattern</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Recognition</a:t>
            </a:r>
            <a:r>
              <a:rPr lang="tr-TR" sz="1800" b="0" i="0" u="none" strike="noStrike" cap="none" dirty="0">
                <a:solidFill>
                  <a:srgbClr val="000000"/>
                </a:solidFill>
                <a:latin typeface="Barlow Light"/>
                <a:ea typeface="Barlow Light"/>
                <a:cs typeface="Barlow Light"/>
                <a:sym typeface="Barlow Light"/>
              </a:rPr>
              <a:t>)</a:t>
            </a:r>
          </a:p>
          <a:p>
            <a:pPr marL="457200" indent="-342900">
              <a:buSzPts val="1800"/>
              <a:buFont typeface="Barlow Light"/>
              <a:buChar char="●"/>
            </a:pPr>
            <a:endParaRPr lang="tr-TR" sz="1800" b="0" i="0" u="none" strike="noStrike" cap="none" dirty="0">
              <a:solidFill>
                <a:srgbClr val="000000"/>
              </a:solidFill>
              <a:latin typeface="Barlow Light"/>
              <a:ea typeface="Barlow Light"/>
              <a:cs typeface="Barlow Light"/>
              <a:sym typeface="Barlow Light"/>
            </a:endParaRPr>
          </a:p>
          <a:p>
            <a:pPr marL="457200" indent="-342900">
              <a:buSzPts val="1800"/>
              <a:buFont typeface="Barlow Light"/>
              <a:buChar char="●"/>
            </a:pPr>
            <a:r>
              <a:rPr lang="en-US" sz="1800" b="0" i="0" u="none" strike="noStrike" cap="none" dirty="0" err="1">
                <a:solidFill>
                  <a:srgbClr val="000000"/>
                </a:solidFill>
                <a:latin typeface="Barlow Light"/>
                <a:ea typeface="Barlow Light"/>
                <a:cs typeface="Barlow Light"/>
                <a:sym typeface="Barlow Light"/>
              </a:rPr>
              <a:t>Organising</a:t>
            </a:r>
            <a:r>
              <a:rPr lang="en-US" sz="1800" b="0" i="0" u="none" strike="noStrike" cap="none" dirty="0">
                <a:solidFill>
                  <a:srgbClr val="000000"/>
                </a:solidFill>
                <a:latin typeface="Barlow Light"/>
                <a:ea typeface="Barlow Light"/>
                <a:cs typeface="Barlow Light"/>
                <a:sym typeface="Barlow Light"/>
              </a:rPr>
              <a:t> data/information logically (Abstraction)</a:t>
            </a:r>
          </a:p>
          <a:p>
            <a:pPr marL="114300" marR="0" lvl="0" algn="l" rtl="0">
              <a:lnSpc>
                <a:spcPct val="100000"/>
              </a:lnSpc>
              <a:spcBef>
                <a:spcPts val="0"/>
              </a:spcBef>
              <a:spcAft>
                <a:spcPts val="0"/>
              </a:spcAft>
              <a:buClr>
                <a:srgbClr val="000000"/>
              </a:buClr>
              <a:buSzPts val="1800"/>
            </a:pPr>
            <a:endParaRPr sz="1800" b="0" i="0" u="none" strike="noStrike" cap="none" dirty="0">
              <a:solidFill>
                <a:srgbClr val="000000"/>
              </a:solidFill>
              <a:latin typeface="Barlow Light"/>
              <a:ea typeface="Barlow Light"/>
              <a:cs typeface="Barlow Light"/>
              <a:sym typeface="Barlow Light"/>
            </a:endParaRPr>
          </a:p>
          <a:p>
            <a:pPr marL="457200" marR="0" lvl="0" indent="-342900" algn="l" rtl="0">
              <a:lnSpc>
                <a:spcPct val="100000"/>
              </a:lnSpc>
              <a:spcBef>
                <a:spcPts val="0"/>
              </a:spcBef>
              <a:spcAft>
                <a:spcPts val="0"/>
              </a:spcAft>
              <a:buClr>
                <a:srgbClr val="000000"/>
              </a:buClr>
              <a:buSzPts val="1800"/>
              <a:buFont typeface="Barlow Light"/>
              <a:buChar char="●"/>
            </a:pPr>
            <a:r>
              <a:rPr lang="tr-TR" sz="1800" b="0" i="0" u="none" strike="noStrike" cap="none" dirty="0" err="1">
                <a:solidFill>
                  <a:srgbClr val="000000"/>
                </a:solidFill>
                <a:latin typeface="Barlow Light"/>
                <a:ea typeface="Barlow Light"/>
                <a:cs typeface="Barlow Light"/>
                <a:sym typeface="Barlow Light"/>
              </a:rPr>
              <a:t>Designing</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and</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implementing</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algorithms</a:t>
            </a:r>
            <a:r>
              <a:rPr lang="tr-TR" sz="1800" b="0" i="0" u="none" strike="noStrike" cap="none" dirty="0">
                <a:solidFill>
                  <a:srgbClr val="000000"/>
                </a:solidFill>
                <a:latin typeface="Barlow Light"/>
                <a:ea typeface="Barlow Light"/>
                <a:cs typeface="Barlow Light"/>
                <a:sym typeface="Barlow Light"/>
              </a:rPr>
              <a:t> (</a:t>
            </a:r>
            <a:r>
              <a:rPr lang="tr-TR" sz="1800" b="0" i="0" u="none" strike="noStrike" cap="none" dirty="0" err="1">
                <a:solidFill>
                  <a:srgbClr val="000000"/>
                </a:solidFill>
                <a:latin typeface="Barlow Light"/>
                <a:ea typeface="Barlow Light"/>
                <a:cs typeface="Barlow Light"/>
                <a:sym typeface="Barlow Light"/>
              </a:rPr>
              <a:t>Algorithms</a:t>
            </a:r>
            <a:r>
              <a:rPr lang="tr-TR" sz="1800" b="0" i="0" u="none" strike="noStrike" cap="none" dirty="0">
                <a:solidFill>
                  <a:srgbClr val="000000"/>
                </a:solidFill>
                <a:latin typeface="Barlow Light"/>
                <a:ea typeface="Barlow Light"/>
                <a:cs typeface="Barlow Light"/>
                <a:sym typeface="Barlow Light"/>
              </a:rPr>
              <a:t>)</a:t>
            </a:r>
            <a:endParaRPr sz="1800" b="0" i="0" u="none" strike="noStrike" cap="none" dirty="0">
              <a:solidFill>
                <a:srgbClr val="000000"/>
              </a:solidFill>
              <a:latin typeface="Barlow Light"/>
              <a:ea typeface="Barlow Light"/>
              <a:cs typeface="Barlow Light"/>
              <a:sym typeface="Barlow Light"/>
            </a:endParaRPr>
          </a:p>
        </p:txBody>
      </p:sp>
      <p:sp>
        <p:nvSpPr>
          <p:cNvPr id="473" name="Google Shape;473;p8"/>
          <p:cNvSpPr txBox="1">
            <a:spLocks noGrp="1"/>
          </p:cNvSpPr>
          <p:nvPr>
            <p:ph type="title"/>
          </p:nvPr>
        </p:nvSpPr>
        <p:spPr>
          <a:xfrm>
            <a:off x="414102" y="338982"/>
            <a:ext cx="8039100" cy="92348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err="1">
                <a:solidFill>
                  <a:srgbClr val="741B47"/>
                </a:solidFill>
                <a:latin typeface="Raleway Medium"/>
                <a:ea typeface="Raleway Medium"/>
                <a:cs typeface="Raleway Medium"/>
                <a:sym typeface="Raleway Medium"/>
              </a:rPr>
              <a:t>What</a:t>
            </a:r>
            <a:r>
              <a:rPr lang="tr-TR" sz="4000" dirty="0">
                <a:solidFill>
                  <a:srgbClr val="741B47"/>
                </a:solidFill>
                <a:latin typeface="Raleway Medium"/>
                <a:ea typeface="Raleway Medium"/>
                <a:cs typeface="Raleway Medium"/>
                <a:sym typeface="Raleway Medium"/>
              </a:rPr>
              <a:t> is </a:t>
            </a:r>
            <a:r>
              <a:rPr lang="tr-TR" sz="4000" dirty="0" err="1">
                <a:solidFill>
                  <a:srgbClr val="741B47"/>
                </a:solidFill>
                <a:latin typeface="Raleway Medium"/>
                <a:ea typeface="Raleway Medium"/>
                <a:cs typeface="Raleway Medium"/>
                <a:sym typeface="Raleway Medium"/>
              </a:rPr>
              <a:t>Computational</a:t>
            </a:r>
            <a:r>
              <a:rPr lang="tr-TR" sz="4000" dirty="0">
                <a:solidFill>
                  <a:srgbClr val="741B47"/>
                </a:solidFill>
                <a:latin typeface="Raleway Medium"/>
                <a:ea typeface="Raleway Medium"/>
                <a:cs typeface="Raleway Medium"/>
                <a:sym typeface="Raleway Medium"/>
              </a:rPr>
              <a:t> </a:t>
            </a:r>
            <a:r>
              <a:rPr lang="tr-TR" sz="4000" dirty="0" err="1">
                <a:solidFill>
                  <a:srgbClr val="741B47"/>
                </a:solidFill>
                <a:latin typeface="Raleway Medium"/>
                <a:ea typeface="Raleway Medium"/>
                <a:cs typeface="Raleway Medium"/>
                <a:sym typeface="Raleway Medium"/>
              </a:rPr>
              <a:t>Thinking</a:t>
            </a:r>
            <a:r>
              <a:rPr lang="tr-TR" sz="4000" dirty="0">
                <a:solidFill>
                  <a:srgbClr val="741B47"/>
                </a:solidFill>
                <a:latin typeface="Raleway Medium"/>
                <a:ea typeface="Raleway Medium"/>
                <a:cs typeface="Raleway Medium"/>
                <a:sym typeface="Raleway Medium"/>
              </a:rPr>
              <a:t>?</a:t>
            </a:r>
            <a:endParaRPr sz="4000" dirty="0">
              <a:solidFill>
                <a:srgbClr val="741B47"/>
              </a:solidFill>
              <a:latin typeface="Raleway Medium"/>
              <a:ea typeface="Raleway Medium"/>
              <a:cs typeface="Raleway Medium"/>
              <a:sym typeface="Raleway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77"/>
        <p:cNvGrpSpPr/>
        <p:nvPr/>
      </p:nvGrpSpPr>
      <p:grpSpPr>
        <a:xfrm>
          <a:off x="0" y="0"/>
          <a:ext cx="0" cy="0"/>
          <a:chOff x="0" y="0"/>
          <a:chExt cx="0" cy="0"/>
        </a:xfrm>
      </p:grpSpPr>
      <p:pic>
        <p:nvPicPr>
          <p:cNvPr id="478" name="Google Shape;478;p9"/>
          <p:cNvPicPr preferRelativeResize="0"/>
          <p:nvPr/>
        </p:nvPicPr>
        <p:blipFill rotWithShape="1">
          <a:blip r:embed="rId3">
            <a:alphaModFix/>
          </a:blip>
          <a:srcRect l="19485" r="18080"/>
          <a:stretch/>
        </p:blipFill>
        <p:spPr>
          <a:xfrm>
            <a:off x="4359625" y="706300"/>
            <a:ext cx="4936776" cy="4447701"/>
          </a:xfrm>
          <a:prstGeom prst="rect">
            <a:avLst/>
          </a:prstGeom>
          <a:noFill/>
          <a:ln>
            <a:noFill/>
          </a:ln>
        </p:spPr>
      </p:pic>
      <p:sp>
        <p:nvSpPr>
          <p:cNvPr id="479" name="Google Shape;479;p9"/>
          <p:cNvSpPr txBox="1"/>
          <p:nvPr/>
        </p:nvSpPr>
        <p:spPr>
          <a:xfrm>
            <a:off x="652650" y="892825"/>
            <a:ext cx="4361100" cy="366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FFFFFF"/>
                </a:solidFill>
                <a:latin typeface="Proxima Nova Semibold"/>
                <a:ea typeface="Proxima Nova Semibold"/>
                <a:cs typeface="Proxima Nova Semibold"/>
                <a:sym typeface="Proxima Nova Semibold"/>
              </a:rPr>
              <a:t>What is programming?</a:t>
            </a:r>
            <a:endParaRPr sz="3600" b="0" i="0" u="none" strike="noStrike" cap="none">
              <a:solidFill>
                <a:srgbClr val="FFFFFF"/>
              </a:solidFill>
              <a:latin typeface="Proxima Nova Semibold"/>
              <a:ea typeface="Proxima Nova Semibold"/>
              <a:cs typeface="Proxima Nova Semibold"/>
              <a:sym typeface="Proxima Nova Semibold"/>
            </a:endParaRPr>
          </a:p>
        </p:txBody>
      </p:sp>
      <p:pic>
        <p:nvPicPr>
          <p:cNvPr id="480" name="Google Shape;480;p9">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481" name="Google Shape;481;p9">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4064</Words>
  <Application>Microsoft Office PowerPoint</Application>
  <PresentationFormat>Ekran Gösterisi (16:9)</PresentationFormat>
  <Paragraphs>431</Paragraphs>
  <Slides>65</Slides>
  <Notes>64</Notes>
  <HiddenSlides>4</HiddenSlides>
  <MMClips>0</MMClips>
  <ScaleCrop>false</ScaleCrop>
  <HeadingPairs>
    <vt:vector size="6" baseType="variant">
      <vt:variant>
        <vt:lpstr>Kullanılan Yazı Tipleri</vt:lpstr>
      </vt:variant>
      <vt:variant>
        <vt:i4>11</vt:i4>
      </vt:variant>
      <vt:variant>
        <vt:lpstr>Tema</vt:lpstr>
      </vt:variant>
      <vt:variant>
        <vt:i4>3</vt:i4>
      </vt:variant>
      <vt:variant>
        <vt:lpstr>Slayt Başlıkları</vt:lpstr>
      </vt:variant>
      <vt:variant>
        <vt:i4>65</vt:i4>
      </vt:variant>
    </vt:vector>
  </HeadingPairs>
  <TitlesOfParts>
    <vt:vector size="79" baseType="lpstr">
      <vt:lpstr>Calibri</vt:lpstr>
      <vt:lpstr>Raleway</vt:lpstr>
      <vt:lpstr>Barlow</vt:lpstr>
      <vt:lpstr>Courier New</vt:lpstr>
      <vt:lpstr>Raleway SemiBold</vt:lpstr>
      <vt:lpstr>Arial</vt:lpstr>
      <vt:lpstr>Raleway Thin</vt:lpstr>
      <vt:lpstr>Raleway Medium</vt:lpstr>
      <vt:lpstr>Barlow Light</vt:lpstr>
      <vt:lpstr>Proxima Nova Semibold</vt:lpstr>
      <vt:lpstr>Times New Roman</vt:lpstr>
      <vt:lpstr>Gaoler template</vt:lpstr>
      <vt:lpstr>Simple Light</vt:lpstr>
      <vt:lpstr>Gaoler template</vt:lpstr>
      <vt:lpstr>Computational Thinking?</vt:lpstr>
      <vt:lpstr>Were  you able to finish pre-class work for Computational Thinking?</vt:lpstr>
      <vt:lpstr>Today’s Topics</vt:lpstr>
      <vt:lpstr>What is Computational Thinking?</vt:lpstr>
      <vt:lpstr>What is Computational Thinking?</vt:lpstr>
      <vt:lpstr>PowerPoint Sunusu</vt:lpstr>
      <vt:lpstr>Some Questions to Think About Before Starting</vt:lpstr>
      <vt:lpstr>What is Computational Thinking?</vt:lpstr>
      <vt:lpstr>PowerPoint Sunusu</vt:lpstr>
      <vt:lpstr>What is Computational Thinking?</vt:lpstr>
      <vt:lpstr>PowerPoint Sunusu</vt:lpstr>
      <vt:lpstr>Four pillars of Computational Thinking</vt:lpstr>
      <vt:lpstr>Decomposition</vt:lpstr>
      <vt:lpstr>Decomposition</vt:lpstr>
      <vt:lpstr>Decomposition</vt:lpstr>
      <vt:lpstr>Decomposition</vt:lpstr>
      <vt:lpstr>Decomposition </vt:lpstr>
      <vt:lpstr>Making A Chocolate Cake</vt:lpstr>
      <vt:lpstr>Parking a Car</vt:lpstr>
      <vt:lpstr>Preparing Vacation Plan</vt:lpstr>
      <vt:lpstr>Preparing Vacation Plan</vt:lpstr>
      <vt:lpstr>Preparing to Go to Work in the Morning</vt:lpstr>
      <vt:lpstr>Preparing to Go to Work in the Morning</vt:lpstr>
      <vt:lpstr>Let’s decompose what you’re doing right now?</vt:lpstr>
      <vt:lpstr>Challenge</vt:lpstr>
      <vt:lpstr>Decomposition Challenge</vt:lpstr>
      <vt:lpstr>Decomposition Challenge</vt:lpstr>
      <vt:lpstr>Decomposition Exampel</vt:lpstr>
      <vt:lpstr>Recap Time</vt:lpstr>
      <vt:lpstr>Pattern Recognition</vt:lpstr>
      <vt:lpstr>PowerPoint Sunusu</vt:lpstr>
      <vt:lpstr>Pattern Recognition</vt:lpstr>
      <vt:lpstr>Challenge</vt:lpstr>
      <vt:lpstr>Pattern Recognition Exercises</vt:lpstr>
      <vt:lpstr>Pattern Recognition Exercises</vt:lpstr>
      <vt:lpstr>Pattern Recognition Exercises</vt:lpstr>
      <vt:lpstr>Pattern Recognition Exercises</vt:lpstr>
      <vt:lpstr>Pattern Recognition Exercises</vt:lpstr>
      <vt:lpstr>Pattern Recognition Exercises</vt:lpstr>
      <vt:lpstr>Pattern Recognition Exercises</vt:lpstr>
      <vt:lpstr>Pattern Recognition Exercises</vt:lpstr>
      <vt:lpstr>Pattern Recognition Exercises</vt:lpstr>
      <vt:lpstr>Finding The Rules of the Game </vt:lpstr>
      <vt:lpstr>Finding the Rules of the Game</vt:lpstr>
      <vt:lpstr>Recap Time</vt:lpstr>
      <vt:lpstr>Abstraction</vt:lpstr>
      <vt:lpstr>PowerPoint Sunusu</vt:lpstr>
      <vt:lpstr>Abstraction</vt:lpstr>
      <vt:lpstr>Abstraction</vt:lpstr>
      <vt:lpstr>Let’s abstract stuff!</vt:lpstr>
      <vt:lpstr>Let’s Abstract Stuff!</vt:lpstr>
      <vt:lpstr>Let’s Abstract Stuff!</vt:lpstr>
      <vt:lpstr>Recap Time</vt:lpstr>
      <vt:lpstr>Algorithm</vt:lpstr>
      <vt:lpstr>PowerPoint Sunusu</vt:lpstr>
      <vt:lpstr>What is Algorithm  </vt:lpstr>
      <vt:lpstr>What is Algorithm  </vt:lpstr>
      <vt:lpstr>Brief Explanation of Algorithm</vt:lpstr>
      <vt:lpstr>What is Computational Thinking?</vt:lpstr>
      <vt:lpstr>Exact Instructions</vt:lpstr>
      <vt:lpstr>Let’s brew a coffee</vt:lpstr>
      <vt:lpstr>Let’s brew coffee</vt:lpstr>
      <vt:lpstr>Let’s brew a coffee</vt:lpstr>
      <vt:lpstr>PowerPoint Sunusu</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dc:title>
  <dc:creator>sinan</dc:creator>
  <cp:lastModifiedBy>Şule Akın</cp:lastModifiedBy>
  <cp:revision>11</cp:revision>
  <dcterms:modified xsi:type="dcterms:W3CDTF">2023-11-28T08:45:03Z</dcterms:modified>
</cp:coreProperties>
</file>